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7" r:id="rId2"/>
    <p:sldId id="257" r:id="rId3"/>
    <p:sldId id="275" r:id="rId4"/>
    <p:sldId id="264" r:id="rId5"/>
    <p:sldId id="266" r:id="rId6"/>
    <p:sldId id="268" r:id="rId7"/>
    <p:sldId id="265" r:id="rId8"/>
    <p:sldId id="270" r:id="rId9"/>
    <p:sldId id="271" r:id="rId10"/>
    <p:sldId id="272" r:id="rId11"/>
    <p:sldId id="273" r:id="rId12"/>
    <p:sldId id="260" r:id="rId13"/>
    <p:sldId id="259" r:id="rId14"/>
    <p:sldId id="262" r:id="rId15"/>
    <p:sldId id="261" r:id="rId16"/>
    <p:sldId id="274" r:id="rId17"/>
    <p:sldId id="26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had Obeid" initials="JO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793" autoAdjust="0"/>
  </p:normalViewPr>
  <p:slideViewPr>
    <p:cSldViewPr snapToGrid="0">
      <p:cViewPr varScale="1">
        <p:scale>
          <a:sx n="93" d="100"/>
          <a:sy n="93" d="100"/>
        </p:scale>
        <p:origin x="1073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2169A-2228-407E-B827-FF3980FE4B0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381F0-E0CB-4087-89E5-B43E20762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biomedsem.biomedcentral.com/articles/10.1186/s13326-016-0060-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icrobialphenotypes.org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 coined by inventor of the web!</a:t>
            </a:r>
          </a:p>
          <a:p>
            <a:r>
              <a:rPr lang="en-US" dirty="0" smtClean="0"/>
              <a:t>Published </a:t>
            </a:r>
            <a:r>
              <a:rPr lang="en-US" baseline="0" dirty="0" smtClean="0"/>
              <a:t>ontologies are interlinked and are dominated by the life sciences.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7B728-C766-4C82-B56B-863932A6EB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8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Refs:</a:t>
            </a:r>
          </a:p>
          <a:p>
            <a:r>
              <a:rPr lang="en-US" b="1" i="1" dirty="0" err="1" smtClean="0"/>
              <a:t>MicrO</a:t>
            </a:r>
            <a:r>
              <a:rPr lang="en-US" b="1" i="1" dirty="0" smtClean="0"/>
              <a:t>: </a:t>
            </a:r>
            <a:r>
              <a:rPr lang="en-US" dirty="0" smtClean="0"/>
              <a:t>Blank CE, Cui H, Moore LR, Walls RL. 2016. </a:t>
            </a:r>
            <a:r>
              <a:rPr lang="en-US" dirty="0" err="1" smtClean="0"/>
              <a:t>MicrO</a:t>
            </a:r>
            <a:r>
              <a:rPr lang="en-US" dirty="0" smtClean="0"/>
              <a:t>: An Ontology of Phenotypic and Metabolic Characters, Assays, and Culture Media Found in Prokaryotic Taxonomic Descriptions, Journal of Biomedical Semantics 7:18. DOI:10.1186/s13326-016-0060-6. </a:t>
            </a:r>
            <a:r>
              <a:rPr lang="en-US" dirty="0" smtClean="0">
                <a:hlinkClick r:id="rId3"/>
              </a:rPr>
              <a:t>https://jbiomedsem.biomedcentral.com/articles/10.1186/s13326-016-0060-6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Development </a:t>
            </a:r>
            <a:r>
              <a:rPr lang="en-US" dirty="0" err="1" smtClean="0"/>
              <a:t>hx</a:t>
            </a:r>
            <a:r>
              <a:rPr lang="en-US" dirty="0" smtClean="0"/>
              <a:t>: 2013-2016.</a:t>
            </a:r>
          </a:p>
          <a:p>
            <a:endParaRPr lang="en-US" dirty="0" smtClean="0"/>
          </a:p>
          <a:p>
            <a:r>
              <a:rPr lang="en-US" b="1" i="1" dirty="0" smtClean="0"/>
              <a:t>MEOWL:</a:t>
            </a:r>
            <a:r>
              <a:rPr lang="en-US" b="0" i="0" baseline="0" dirty="0" smtClean="0"/>
              <a:t> not published yet.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Development </a:t>
            </a:r>
            <a:r>
              <a:rPr lang="en-US" dirty="0" err="1" smtClean="0"/>
              <a:t>hx</a:t>
            </a:r>
            <a:r>
              <a:rPr lang="en-US" dirty="0" smtClean="0"/>
              <a:t>: 2015-Aug 2015?</a:t>
            </a:r>
          </a:p>
          <a:p>
            <a:endParaRPr lang="en-US" b="0" i="0" baseline="0" dirty="0" smtClean="0"/>
          </a:p>
          <a:p>
            <a:r>
              <a:rPr lang="en-US" b="1" i="1" dirty="0" smtClean="0"/>
              <a:t>OMP</a:t>
            </a:r>
            <a:r>
              <a:rPr lang="en-US" dirty="0" smtClean="0"/>
              <a:t>:</a:t>
            </a:r>
            <a:r>
              <a:rPr lang="en-US" b="1" i="1" dirty="0" smtClean="0"/>
              <a:t> </a:t>
            </a:r>
            <a:r>
              <a:rPr lang="en-US" dirty="0" smtClean="0">
                <a:hlinkClick r:id="rId4"/>
              </a:rPr>
              <a:t>https://microbialphenotypes.org</a:t>
            </a:r>
            <a:r>
              <a:rPr lang="en-US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Development </a:t>
            </a:r>
            <a:r>
              <a:rPr lang="en-US" dirty="0" err="1" smtClean="0"/>
              <a:t>hx</a:t>
            </a:r>
            <a:r>
              <a:rPr lang="en-US" dirty="0" smtClean="0"/>
              <a:t>: 2011-2017.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381F0-E0CB-4087-89E5-B43E207629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Genomic Standards Consortium (GSC) has previously introduced standards for describing genomic sequences— the “</a:t>
            </a:r>
            <a:r>
              <a:rPr lang="en-US" b="1" dirty="0" smtClean="0"/>
              <a:t>minimum information </a:t>
            </a:r>
            <a:r>
              <a:rPr lang="en-US" dirty="0" smtClean="0"/>
              <a:t>about a </a:t>
            </a:r>
            <a:r>
              <a:rPr lang="en-US" b="1" dirty="0" smtClean="0"/>
              <a:t>genome</a:t>
            </a:r>
            <a:r>
              <a:rPr lang="en-US" dirty="0" smtClean="0"/>
              <a:t> sequence” (MIGS)—and </a:t>
            </a:r>
            <a:r>
              <a:rPr lang="en-US" dirty="0" err="1" smtClean="0"/>
              <a:t>metagenomic</a:t>
            </a:r>
            <a:r>
              <a:rPr lang="en-US" dirty="0" smtClean="0"/>
              <a:t> sequences—the “minimum information about a </a:t>
            </a:r>
            <a:r>
              <a:rPr lang="en-US" b="1" dirty="0" smtClean="0"/>
              <a:t>metagenome</a:t>
            </a:r>
            <a:r>
              <a:rPr lang="en-US" dirty="0" smtClean="0"/>
              <a:t> sequence” (MIMS). These are extended by the introduction of “minimum information about a </a:t>
            </a:r>
            <a:r>
              <a:rPr lang="en-US" b="1" dirty="0" smtClean="0"/>
              <a:t>marker</a:t>
            </a:r>
            <a:r>
              <a:rPr lang="en-US" dirty="0" smtClean="0"/>
              <a:t> gene sequence” (MIMARKS). We also introduce a system for describing the environment from which a biological sample originates, as “environmental packages”. Finally, to establish a unified standard for describing sequence data and to provide a single point of entry for the scientific community to access and learn about GSC checklists, we introduce the minimum information about </a:t>
            </a:r>
            <a:r>
              <a:rPr lang="en-US" b="1" dirty="0" smtClean="0"/>
              <a:t>any (x)</a:t>
            </a:r>
            <a:r>
              <a:rPr lang="en-US" dirty="0" smtClean="0"/>
              <a:t> sequence (</a:t>
            </a:r>
            <a:r>
              <a:rPr lang="en-US" dirty="0" err="1" smtClean="0"/>
              <a:t>MIxS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Quote </a:t>
            </a:r>
            <a:r>
              <a:rPr lang="en-US" dirty="0" smtClean="0"/>
              <a:t>from: http://gensc.org/projects/mixs-gsc-project/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381F0-E0CB-4087-89E5-B43E207629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3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381F0-E0CB-4087-89E5-B43E207629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imported form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NCBITaxon</a:t>
            </a:r>
            <a:r>
              <a:rPr lang="en-US" baseline="0" dirty="0" smtClean="0"/>
              <a:t> ontology.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381F0-E0CB-4087-89E5-B43E207629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5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7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1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4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1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4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7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0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7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1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AD534-90E5-4EA8-8D7B-EE85E2C80A58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EAE4-08F3-4BD0-A867-6ED1BF964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5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itol.embl.d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rotege.stanford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www.ontobee.org/ontostat/OHMI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tobee.org/ontology/ohmi" TargetMode="External"/><Relationship Id="rId7" Type="http://schemas.openxmlformats.org/officeDocument/2006/relationships/image" Target="../media/image13.gif"/><Relationship Id="rId2" Type="http://schemas.openxmlformats.org/officeDocument/2006/relationships/hyperlink" Target="https://github.com/OHMI-ont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hyperlink" Target="http://bioportal.bioontology.org/ontologies/OHM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ncorwiki.buffalo.edu/index.php/CTS_Ontology_Workshop_201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hyperlink" Target="http://www.ted.com/talks/tim_berners_lee_on_the_next_we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ed.com/index.php/talks/tim_berners_lee_on_the_next_web.html" TargetMode="External"/><Relationship Id="rId5" Type="http://schemas.openxmlformats.org/officeDocument/2006/relationships/hyperlink" Target="http://lod-cloud.net/" TargetMode="External"/><Relationship Id="rId4" Type="http://schemas.openxmlformats.org/officeDocument/2006/relationships/hyperlink" Target="http://linkeddata.org/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hyperlink" Target="http://bioportal.bioontology.org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://www.ontobe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://www.obofoundry.org/" TargetMode="External"/><Relationship Id="rId4" Type="http://schemas.openxmlformats.org/officeDocument/2006/relationships/hyperlink" Target="http://www.ebi.ac.uk/ols/index" TargetMode="Externa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rineblank/Micr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crobialphenotypes.org/" TargetMode="External"/><Relationship Id="rId4" Type="http://schemas.openxmlformats.org/officeDocument/2006/relationships/hyperlink" Target="https://github.com/hurwitzlab/meow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87002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33856" y="1536191"/>
            <a:ext cx="6858000" cy="1873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mtClean="0"/>
              <a:t>An Ontology for Host-Microbiome Interactions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59936" y="4227735"/>
            <a:ext cx="3931920" cy="90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Jihad Obeid, MD</a:t>
            </a:r>
          </a:p>
          <a:p>
            <a:pPr algn="r"/>
            <a:r>
              <a:rPr lang="en-US" smtClean="0"/>
              <a:t>BIOSTAT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1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10990"/>
            <a:ext cx="7692000" cy="8653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Phylum-</a:t>
            </a:r>
            <a:r>
              <a:rPr lang="en-US" dirty="0"/>
              <a:t>&gt; </a:t>
            </a:r>
            <a:r>
              <a:rPr lang="en-US" dirty="0" smtClean="0"/>
              <a:t>Class-&gt; Order -&gt; Family -&gt; Genus -&gt; </a:t>
            </a:r>
            <a:r>
              <a:rPr lang="en-US" dirty="0" smtClean="0"/>
              <a:t>Species</a:t>
            </a:r>
          </a:p>
          <a:p>
            <a:pPr marL="0" indent="0">
              <a:buNone/>
            </a:pPr>
            <a:r>
              <a:rPr lang="en-US" dirty="0" smtClean="0"/>
              <a:t>e.g. </a:t>
            </a:r>
            <a:r>
              <a:rPr lang="en-US" dirty="0"/>
              <a:t>NCBI Taxonomy Database: </a:t>
            </a:r>
            <a:r>
              <a:rPr lang="en-US" dirty="0" err="1"/>
              <a:t>NCBITaxon</a:t>
            </a:r>
            <a:r>
              <a:rPr lang="en-US" dirty="0"/>
              <a:t> ontology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6706" y="6035544"/>
            <a:ext cx="855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Source</a:t>
            </a:r>
            <a:r>
              <a:rPr lang="en-US" sz="1200" dirty="0" smtClean="0"/>
              <a:t>: A </a:t>
            </a:r>
            <a:r>
              <a:rPr lang="en-US" sz="1200" dirty="0"/>
              <a:t>highly resolved Tree Of Life, based on completely sequenced genomes. The image was generated using </a:t>
            </a:r>
            <a:r>
              <a:rPr lang="en-US" sz="1200" dirty="0" err="1"/>
              <a:t>iTOL</a:t>
            </a:r>
            <a:r>
              <a:rPr lang="en-US" sz="1200" dirty="0"/>
              <a:t>: Interactive Tree Of Life, an online </a:t>
            </a:r>
            <a:r>
              <a:rPr lang="en-US" sz="1200" b="1" dirty="0"/>
              <a:t>phylogenetic tree</a:t>
            </a:r>
            <a:r>
              <a:rPr lang="en-US" sz="1200" dirty="0"/>
              <a:t> viewer and Tree Of Life resource. (</a:t>
            </a:r>
            <a:r>
              <a:rPr lang="en-US" sz="1200" dirty="0">
                <a:hlinkClick r:id="rId2"/>
              </a:rPr>
              <a:t>http://itol.embl.de/</a:t>
            </a:r>
            <a:r>
              <a:rPr lang="en-US" sz="1200" dirty="0"/>
              <a:t>). Eukaryotes are colored red, archaea green and bacteria blue. </a:t>
            </a:r>
            <a:r>
              <a:rPr lang="en-US" sz="1200" dirty="0" smtClean="0"/>
              <a:t>(Image from </a:t>
            </a:r>
            <a:r>
              <a:rPr lang="en-US" sz="1200" dirty="0"/>
              <a:t>https://</a:t>
            </a:r>
            <a:r>
              <a:rPr lang="en-US" sz="1200" dirty="0" smtClean="0"/>
              <a:t>en.wikipedia.org/wiki/Bacterial_taxonomy).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47" y="2376345"/>
            <a:ext cx="4990170" cy="32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1259"/>
          </a:xfrm>
        </p:spPr>
        <p:txBody>
          <a:bodyPr/>
          <a:lstStyle/>
          <a:p>
            <a:r>
              <a:rPr lang="en-US" dirty="0"/>
              <a:t>However…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10629"/>
            <a:ext cx="8275599" cy="4766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…none covers </a:t>
            </a:r>
            <a:r>
              <a:rPr lang="en-US" sz="2800" i="1" dirty="0" smtClean="0"/>
              <a:t>interactions</a:t>
            </a:r>
            <a:r>
              <a:rPr lang="en-US" sz="2800" dirty="0" smtClean="0"/>
              <a:t> of a microbial population (microbiome) with a </a:t>
            </a:r>
            <a:r>
              <a:rPr lang="en-US" sz="2800" dirty="0"/>
              <a:t>host </a:t>
            </a:r>
            <a:r>
              <a:rPr lang="en-US" sz="2800" dirty="0" smtClean="0"/>
              <a:t>organism hence …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Ontology for Host-Microbiome </a:t>
            </a:r>
            <a:r>
              <a:rPr lang="en-US" sz="2800" b="1" dirty="0" smtClean="0">
                <a:solidFill>
                  <a:srgbClr val="FF0000"/>
                </a:solidFill>
              </a:rPr>
              <a:t>Interactions </a:t>
            </a:r>
            <a:r>
              <a:rPr lang="en-US" sz="2800" dirty="0" smtClean="0"/>
              <a:t>(OHMI)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31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818" y="5851592"/>
            <a:ext cx="86995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References:</a:t>
            </a:r>
          </a:p>
          <a:p>
            <a:pPr marL="169863" indent="-169863">
              <a:buFont typeface="+mj-lt"/>
              <a:buAutoNum type="arabicPeriod"/>
            </a:pPr>
            <a:r>
              <a:rPr lang="en-US" sz="1100" dirty="0"/>
              <a:t>Field, D. et al. The minimum information about a genome sequence (MIGS) specification. </a:t>
            </a:r>
            <a:r>
              <a:rPr lang="en-US" sz="1100" i="1" dirty="0" smtClean="0"/>
              <a:t>Nat</a:t>
            </a:r>
            <a:r>
              <a:rPr lang="en-US" sz="1100" i="1" dirty="0"/>
              <a:t>. </a:t>
            </a:r>
            <a:r>
              <a:rPr lang="en-US" sz="1100" i="1" dirty="0" err="1"/>
              <a:t>Biotechnol</a:t>
            </a:r>
            <a:r>
              <a:rPr lang="en-US" sz="1100" i="1" dirty="0"/>
              <a:t>. </a:t>
            </a:r>
            <a:r>
              <a:rPr lang="en-US" sz="1100" dirty="0" smtClean="0"/>
              <a:t>2008 May;26:541-547. </a:t>
            </a:r>
            <a:r>
              <a:rPr lang="en-US" sz="1100" dirty="0"/>
              <a:t>PMID: </a:t>
            </a:r>
            <a:r>
              <a:rPr lang="en-US" sz="1100" dirty="0" smtClean="0"/>
              <a:t>18464787.</a:t>
            </a:r>
            <a:endParaRPr lang="en-US" sz="1100" dirty="0"/>
          </a:p>
          <a:p>
            <a:pPr marL="169863" indent="-169863">
              <a:buFont typeface="+mj-lt"/>
              <a:buAutoNum type="arabicPeriod"/>
            </a:pPr>
            <a:r>
              <a:rPr lang="en-US" sz="1100" dirty="0" smtClean="0"/>
              <a:t>Yilmaz </a:t>
            </a:r>
            <a:r>
              <a:rPr lang="en-US" sz="1100" dirty="0"/>
              <a:t>P et al</a:t>
            </a:r>
            <a:r>
              <a:rPr lang="en-US" sz="1100" dirty="0" smtClean="0"/>
              <a:t>. Minimum </a:t>
            </a:r>
            <a:r>
              <a:rPr lang="en-US" sz="1100" dirty="0"/>
              <a:t>information about a marker gene sequence (MIMARKS) and minimum information about any (x) sequence (</a:t>
            </a:r>
            <a:r>
              <a:rPr lang="en-US" sz="1100" dirty="0" err="1"/>
              <a:t>MIxS</a:t>
            </a:r>
            <a:r>
              <a:rPr lang="en-US" sz="1100" dirty="0"/>
              <a:t>) specifications. </a:t>
            </a:r>
            <a:r>
              <a:rPr lang="en-US" sz="1100" i="1" dirty="0" smtClean="0"/>
              <a:t>Nat </a:t>
            </a:r>
            <a:r>
              <a:rPr lang="en-US" sz="1100" i="1" dirty="0" err="1"/>
              <a:t>Biotechnol</a:t>
            </a:r>
            <a:r>
              <a:rPr lang="en-US" sz="1100" i="1" dirty="0"/>
              <a:t>. </a:t>
            </a:r>
            <a:r>
              <a:rPr lang="en-US" sz="1100" dirty="0"/>
              <a:t>2011 </a:t>
            </a:r>
            <a:r>
              <a:rPr lang="en-US" sz="1100" dirty="0" smtClean="0"/>
              <a:t>May;29:415-20. </a:t>
            </a:r>
            <a:r>
              <a:rPr lang="en-US" sz="1100" dirty="0"/>
              <a:t>PMID: </a:t>
            </a:r>
            <a:r>
              <a:rPr lang="en-US" sz="1100" dirty="0" smtClean="0"/>
              <a:t>21552244.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4" y="861935"/>
            <a:ext cx="2757481" cy="491677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90172"/>
            <a:ext cx="7886700" cy="47932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Reproducibility: MIGS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 smtClean="0">
                <a:sym typeface="Wingdings" panose="05000000000000000000" pitchFamily="2" charset="2"/>
              </a:rPr>
              <a:t>MIMARKS/</a:t>
            </a:r>
            <a:r>
              <a:rPr lang="en-US" sz="2800" dirty="0" err="1" smtClean="0">
                <a:sym typeface="Wingdings" panose="05000000000000000000" pitchFamily="2" charset="2"/>
              </a:rPr>
              <a:t>MIxS</a:t>
            </a:r>
            <a:r>
              <a:rPr lang="en-US" sz="2800" dirty="0" smtClean="0">
                <a:sym typeface="Wingdings" panose="05000000000000000000" pitchFamily="2" charset="2"/>
              </a:rPr>
              <a:t>  OHMI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22" y="861935"/>
            <a:ext cx="4832698" cy="35708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0632" y="5125974"/>
            <a:ext cx="435471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Next: </a:t>
            </a:r>
            <a:r>
              <a:rPr lang="en-US" dirty="0" smtClean="0"/>
              <a:t>OHMI compliant experiment metadata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113659" y="3320324"/>
            <a:ext cx="479685" cy="81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911121" y="4586106"/>
            <a:ext cx="899410" cy="459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7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8235"/>
          </a:xfrm>
        </p:spPr>
        <p:txBody>
          <a:bodyPr/>
          <a:lstStyle/>
          <a:p>
            <a:r>
              <a:rPr lang="en-US" dirty="0" smtClean="0"/>
              <a:t>OHMI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9298"/>
            <a:ext cx="8030272" cy="5129561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 smtClean="0"/>
              <a:t>Ankylosing </a:t>
            </a:r>
            <a:r>
              <a:rPr lang="en-US" dirty="0"/>
              <a:t>spondylitis: </a:t>
            </a:r>
            <a:r>
              <a:rPr lang="en-US" dirty="0" smtClean="0"/>
              <a:t>Preliminary </a:t>
            </a:r>
            <a:r>
              <a:rPr lang="en-US" dirty="0"/>
              <a:t>studies </a:t>
            </a:r>
            <a:r>
              <a:rPr lang="en-US" dirty="0" smtClean="0"/>
              <a:t>show link between </a:t>
            </a:r>
            <a:r>
              <a:rPr lang="en-US" dirty="0"/>
              <a:t>arthritis and microbiome. Need to collect patient clinical data and microbiome data: 16S </a:t>
            </a:r>
            <a:r>
              <a:rPr lang="en-US" dirty="0" err="1"/>
              <a:t>rRNA</a:t>
            </a:r>
            <a:r>
              <a:rPr lang="en-US" dirty="0"/>
              <a:t> gene (specific to prokaryotes) </a:t>
            </a:r>
            <a:r>
              <a:rPr lang="en-US" dirty="0" smtClean="0"/>
              <a:t>– ultra-conserved region </a:t>
            </a:r>
            <a:r>
              <a:rPr lang="en-US" dirty="0"/>
              <a:t>as well hypervariable </a:t>
            </a:r>
            <a:r>
              <a:rPr lang="en-US" dirty="0" smtClean="0"/>
              <a:t>regions </a:t>
            </a:r>
            <a:r>
              <a:rPr lang="en-US" dirty="0"/>
              <a:t>(v1 through v9) which provide </a:t>
            </a:r>
            <a:r>
              <a:rPr lang="en-US" i="1" dirty="0"/>
              <a:t>fingerprints of the different taxa</a:t>
            </a:r>
            <a:r>
              <a:rPr lang="en-US" dirty="0" smtClean="0"/>
              <a:t>. (</a:t>
            </a:r>
            <a:r>
              <a:rPr lang="en-US" dirty="0" smtClean="0">
                <a:solidFill>
                  <a:srgbClr val="00B050"/>
                </a:solidFill>
              </a:rPr>
              <a:t>YH</a:t>
            </a:r>
            <a:r>
              <a:rPr lang="en-US" dirty="0" smtClean="0"/>
              <a:t>)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RNAseq</a:t>
            </a:r>
            <a:r>
              <a:rPr lang="en-US" dirty="0" smtClean="0"/>
              <a:t> </a:t>
            </a:r>
            <a:r>
              <a:rPr lang="en-US" dirty="0"/>
              <a:t>data: overarching use case for analyzing </a:t>
            </a:r>
            <a:r>
              <a:rPr lang="en-US" dirty="0" err="1"/>
              <a:t>RNAseq</a:t>
            </a:r>
            <a:r>
              <a:rPr lang="en-US" dirty="0"/>
              <a:t> for host gene expression and microbiome – microbiome relation to human health, e.g. COPD and smoking and impact of microbiome</a:t>
            </a:r>
            <a:r>
              <a:rPr lang="en-US" dirty="0" smtClean="0"/>
              <a:t>. (</a:t>
            </a:r>
            <a:r>
              <a:rPr lang="en-US" dirty="0" smtClean="0">
                <a:solidFill>
                  <a:srgbClr val="00B050"/>
                </a:solidFill>
              </a:rPr>
              <a:t>YH, AA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Radiation induced oral </a:t>
            </a:r>
            <a:r>
              <a:rPr lang="en-US" dirty="0" err="1" smtClean="0"/>
              <a:t>mucositis</a:t>
            </a:r>
            <a:r>
              <a:rPr lang="en-US" dirty="0" smtClean="0"/>
              <a:t> (OM) </a:t>
            </a:r>
            <a:r>
              <a:rPr lang="en-US" dirty="0"/>
              <a:t>development and </a:t>
            </a:r>
            <a:r>
              <a:rPr lang="en-US" dirty="0" smtClean="0"/>
              <a:t>treatment: </a:t>
            </a:r>
            <a:r>
              <a:rPr lang="en-US" dirty="0"/>
              <a:t>A clinical trial in treatment of OM and the role that microbes </a:t>
            </a:r>
            <a:r>
              <a:rPr lang="en-US" dirty="0" smtClean="0"/>
              <a:t>in etiology. </a:t>
            </a:r>
            <a:r>
              <a:rPr lang="en-US" dirty="0"/>
              <a:t>The microbiome in the oral cavity is shaped by the anatomical location and is highly dynamic in response to </a:t>
            </a:r>
            <a:r>
              <a:rPr lang="en-US" dirty="0" smtClean="0"/>
              <a:t>treatment. (</a:t>
            </a:r>
            <a:r>
              <a:rPr lang="en-US" dirty="0" smtClean="0">
                <a:solidFill>
                  <a:srgbClr val="00B050"/>
                </a:solidFill>
              </a:rPr>
              <a:t>AA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lvl="0"/>
            <a:r>
              <a:rPr lang="en-US" dirty="0" smtClean="0"/>
              <a:t>IgA </a:t>
            </a:r>
            <a:r>
              <a:rPr lang="en-US" dirty="0"/>
              <a:t>coated bacteria: compare IgA</a:t>
            </a:r>
            <a:r>
              <a:rPr lang="en-US" dirty="0" smtClean="0"/>
              <a:t> </a:t>
            </a:r>
            <a:r>
              <a:rPr lang="en-US" dirty="0"/>
              <a:t>coated bacteria to everything else </a:t>
            </a:r>
            <a:r>
              <a:rPr lang="en-US" dirty="0" smtClean="0"/>
              <a:t>to see </a:t>
            </a:r>
            <a:r>
              <a:rPr lang="en-US" dirty="0"/>
              <a:t>what is unique about the bacteria for the </a:t>
            </a:r>
            <a:r>
              <a:rPr lang="en-US" dirty="0" smtClean="0"/>
              <a:t>host. (</a:t>
            </a:r>
            <a:r>
              <a:rPr lang="en-US" dirty="0" smtClean="0">
                <a:solidFill>
                  <a:srgbClr val="00B050"/>
                </a:solidFill>
              </a:rPr>
              <a:t>AA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 smtClean="0"/>
              <a:t>Paraffin </a:t>
            </a:r>
            <a:r>
              <a:rPr lang="en-US" dirty="0"/>
              <a:t>embedded colorectal cancers </a:t>
            </a:r>
            <a:r>
              <a:rPr lang="en-US" dirty="0" smtClean="0"/>
              <a:t>16S </a:t>
            </a:r>
            <a:r>
              <a:rPr lang="en-US" dirty="0" err="1"/>
              <a:t>rRNA</a:t>
            </a:r>
            <a:r>
              <a:rPr lang="en-US" dirty="0"/>
              <a:t> genes. H</a:t>
            </a:r>
            <a:r>
              <a:rPr lang="en-US" dirty="0" smtClean="0"/>
              <a:t>ost </a:t>
            </a:r>
            <a:r>
              <a:rPr lang="en-US" dirty="0"/>
              <a:t>immune gene expression, </a:t>
            </a:r>
            <a:r>
              <a:rPr lang="en-US" dirty="0" smtClean="0"/>
              <a:t>and specific </a:t>
            </a:r>
            <a:r>
              <a:rPr lang="en-US" dirty="0"/>
              <a:t>immune cell types in relation to </a:t>
            </a:r>
            <a:r>
              <a:rPr lang="en-US" dirty="0" smtClean="0"/>
              <a:t>microbiota </a:t>
            </a:r>
            <a:r>
              <a:rPr lang="en-US" dirty="0"/>
              <a:t>and differences across races.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B050"/>
                </a:solidFill>
              </a:rPr>
              <a:t>AA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90" y="294745"/>
            <a:ext cx="7886700" cy="907331"/>
          </a:xfrm>
        </p:spPr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1890" y="1365753"/>
            <a:ext cx="359944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Based on the </a:t>
            </a:r>
            <a:r>
              <a:rPr lang="en-US" dirty="0"/>
              <a:t>Basic Formal Ontology (BFO) principles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Using Protégé </a:t>
            </a:r>
            <a:r>
              <a:rPr lang="en-US" sz="1600" dirty="0"/>
              <a:t>(</a:t>
            </a:r>
            <a:r>
              <a:rPr lang="en-US" sz="1600" dirty="0">
                <a:hlinkClick r:id="rId3"/>
              </a:rPr>
              <a:t>http://protege.stanford.edu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)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/>
              <a:t>OHMI Statistics</a:t>
            </a:r>
            <a:r>
              <a:rPr lang="en-US" dirty="0" smtClean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600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321 imported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279 new classes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86 Object Properties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94 Annotation Properties</a:t>
            </a:r>
          </a:p>
          <a:p>
            <a:pPr lvl="0"/>
            <a:endParaRPr lang="en-US" dirty="0"/>
          </a:p>
          <a:p>
            <a:pPr lvl="0"/>
            <a:r>
              <a:rPr lang="en-US" sz="1600" dirty="0" smtClean="0"/>
              <a:t>Full stats at:</a:t>
            </a:r>
          </a:p>
          <a:p>
            <a:r>
              <a:rPr lang="en-US" sz="1400" dirty="0">
                <a:hlinkClick r:id="rId4"/>
              </a:rPr>
              <a:t>http://www.ontobee.org/ontostat/OHMI</a:t>
            </a:r>
            <a:r>
              <a:rPr lang="en-US" sz="14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656" y="1126212"/>
            <a:ext cx="4466983" cy="499654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1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81050" y="1690689"/>
            <a:ext cx="7886700" cy="4638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dirty="0"/>
              <a:t>C</a:t>
            </a:r>
            <a:r>
              <a:rPr lang="en-US" sz="2400" dirty="0" smtClean="0"/>
              <a:t>ontinued </a:t>
            </a:r>
            <a:r>
              <a:rPr lang="en-US" sz="2400" dirty="0" smtClean="0">
                <a:solidFill>
                  <a:srgbClr val="FF0000"/>
                </a:solidFill>
              </a:rPr>
              <a:t>development</a:t>
            </a:r>
            <a:r>
              <a:rPr lang="en-US" sz="2400" dirty="0" smtClean="0"/>
              <a:t> of this new ontology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Expand the OHMI workgroup – membership is open for more </a:t>
            </a:r>
            <a:r>
              <a:rPr lang="en-US" sz="2400" dirty="0">
                <a:solidFill>
                  <a:srgbClr val="FF0000"/>
                </a:solidFill>
              </a:rPr>
              <a:t>participation from the community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Address </a:t>
            </a:r>
            <a:r>
              <a:rPr lang="en-US" sz="2400" dirty="0" smtClean="0">
                <a:solidFill>
                  <a:srgbClr val="FF0000"/>
                </a:solidFill>
              </a:rPr>
              <a:t>use cases </a:t>
            </a:r>
            <a:r>
              <a:rPr lang="en-US" sz="2400" dirty="0" smtClean="0"/>
              <a:t>during further development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Update the </a:t>
            </a:r>
            <a:r>
              <a:rPr lang="en-US" sz="2400" dirty="0" smtClean="0">
                <a:solidFill>
                  <a:srgbClr val="FF0000"/>
                </a:solidFill>
              </a:rPr>
              <a:t>ontology repositories </a:t>
            </a:r>
            <a:r>
              <a:rPr lang="en-US" sz="2400" dirty="0" smtClean="0"/>
              <a:t>with new versions of OHMI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Disseminate</a:t>
            </a:r>
            <a:r>
              <a:rPr lang="en-US" sz="2400" dirty="0"/>
              <a:t> progress at conferences and via publication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Long-term goal: to use OHMI to </a:t>
            </a:r>
            <a:r>
              <a:rPr lang="en-US" sz="2400" dirty="0" smtClean="0">
                <a:solidFill>
                  <a:srgbClr val="FF0000"/>
                </a:solidFill>
              </a:rPr>
              <a:t>standardize metadata</a:t>
            </a:r>
            <a:r>
              <a:rPr lang="en-US" sz="2400" dirty="0" smtClean="0"/>
              <a:t> from host-microbiome interaction studies </a:t>
            </a:r>
          </a:p>
          <a:p>
            <a:pPr>
              <a:spcBef>
                <a:spcPts val="180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89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OHMI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2769" y="1628454"/>
            <a:ext cx="6912580" cy="4548509"/>
          </a:xfrm>
        </p:spPr>
        <p:txBody>
          <a:bodyPr/>
          <a:lstStyle/>
          <a:p>
            <a:pPr marL="0" lvl="0" indent="0">
              <a:lnSpc>
                <a:spcPct val="300000"/>
              </a:lnSpc>
              <a:buNone/>
            </a:pPr>
            <a:r>
              <a:rPr lang="en-US" dirty="0" smtClean="0"/>
              <a:t>  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https://github.com/OHMI-ontology</a:t>
            </a:r>
            <a:r>
              <a:rPr lang="en-US" dirty="0"/>
              <a:t> </a:t>
            </a:r>
          </a:p>
          <a:p>
            <a:pPr marL="0" lvl="0" indent="0">
              <a:lnSpc>
                <a:spcPct val="300000"/>
              </a:lnSpc>
              <a:buNone/>
            </a:pPr>
            <a:r>
              <a:rPr lang="en-US" dirty="0" smtClean="0"/>
              <a:t>                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://www.ontobee.org/ontology/ohmi</a:t>
            </a:r>
            <a:r>
              <a:rPr lang="en-US" dirty="0"/>
              <a:t>  </a:t>
            </a:r>
          </a:p>
          <a:p>
            <a:pPr marL="0" lvl="0" indent="0">
              <a:lnSpc>
                <a:spcPct val="300000"/>
              </a:lnSpc>
              <a:buNone/>
            </a:pPr>
            <a:r>
              <a:rPr lang="en-US" dirty="0" smtClean="0"/>
              <a:t>                : </a:t>
            </a:r>
            <a:r>
              <a:rPr lang="en-US" dirty="0">
                <a:hlinkClick r:id="rId4"/>
              </a:rPr>
              <a:t>http://bioportal.bioontology.org/ontologies/OHMI</a:t>
            </a:r>
            <a:r>
              <a:rPr lang="en-US" dirty="0"/>
              <a:t> </a:t>
            </a:r>
          </a:p>
          <a:p>
            <a:pPr marL="0" indent="0">
              <a:lnSpc>
                <a:spcPct val="30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78" y="2031808"/>
            <a:ext cx="556395" cy="556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9" y="4701177"/>
            <a:ext cx="1933575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1"/>
          <a:stretch/>
        </p:blipFill>
        <p:spPr>
          <a:xfrm>
            <a:off x="361736" y="3124958"/>
            <a:ext cx="2294134" cy="4667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9692" y="4128438"/>
            <a:ext cx="2176178" cy="603698"/>
            <a:chOff x="930846" y="5095982"/>
            <a:chExt cx="2176178" cy="603698"/>
          </a:xfrm>
        </p:grpSpPr>
        <p:sp>
          <p:nvSpPr>
            <p:cNvPr id="8" name="Rectangle 7"/>
            <p:cNvSpPr/>
            <p:nvPr/>
          </p:nvSpPr>
          <p:spPr>
            <a:xfrm>
              <a:off x="930846" y="5095982"/>
              <a:ext cx="2176178" cy="60369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35" y="5155807"/>
              <a:ext cx="1933575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1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Alexander V. </a:t>
            </a:r>
            <a:r>
              <a:rPr lang="en-US" dirty="0" err="1"/>
              <a:t>Alekseyenko</a:t>
            </a:r>
            <a:r>
              <a:rPr lang="en-US" dirty="0"/>
              <a:t>, </a:t>
            </a:r>
            <a:r>
              <a:rPr lang="en-US" dirty="0" smtClean="0"/>
              <a:t>PhD</a:t>
            </a:r>
            <a:r>
              <a:rPr lang="en-US" baseline="30000" dirty="0" smtClean="0"/>
              <a:t>1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Jie</a:t>
            </a:r>
            <a:r>
              <a:rPr lang="en-US" dirty="0" smtClean="0"/>
              <a:t> </a:t>
            </a:r>
            <a:r>
              <a:rPr lang="en-US" dirty="0"/>
              <a:t>Zheng, </a:t>
            </a:r>
            <a:r>
              <a:rPr lang="en-US" dirty="0" smtClean="0"/>
              <a:t>PhD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Anna </a:t>
            </a:r>
            <a:r>
              <a:rPr lang="en-US" dirty="0"/>
              <a:t>Maria </a:t>
            </a:r>
            <a:r>
              <a:rPr lang="en-US" dirty="0" err="1"/>
              <a:t>Masci</a:t>
            </a:r>
            <a:r>
              <a:rPr lang="en-US" dirty="0"/>
              <a:t>, </a:t>
            </a:r>
            <a:r>
              <a:rPr lang="en-US" dirty="0" smtClean="0"/>
              <a:t>PhD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Yongqun </a:t>
            </a:r>
            <a:r>
              <a:rPr lang="en-US" dirty="0"/>
              <a:t>"Oliver" He, DVM, </a:t>
            </a:r>
            <a:r>
              <a:rPr lang="en-US" dirty="0" smtClean="0"/>
              <a:t>PhD</a:t>
            </a:r>
            <a:r>
              <a:rPr lang="en-US" baseline="30000" dirty="0" smtClean="0"/>
              <a:t>4</a:t>
            </a:r>
          </a:p>
          <a:p>
            <a:pPr marL="0" indent="0" algn="ctr">
              <a:buNone/>
            </a:pPr>
            <a:r>
              <a:rPr lang="en-US" dirty="0" err="1"/>
              <a:t>Haihe</a:t>
            </a:r>
            <a:r>
              <a:rPr lang="en-US" dirty="0"/>
              <a:t> Wang, MD, </a:t>
            </a:r>
            <a:r>
              <a:rPr lang="en-US" dirty="0" smtClean="0"/>
              <a:t>PhD</a:t>
            </a:r>
            <a:r>
              <a:rPr lang="en-US" baseline="30000" dirty="0" smtClean="0"/>
              <a:t>5</a:t>
            </a:r>
          </a:p>
          <a:p>
            <a:pPr marL="0" indent="0" algn="ctr">
              <a:buNone/>
            </a:pPr>
            <a:r>
              <a:rPr lang="en-US" dirty="0" smtClean="0"/>
              <a:t>Yu </a:t>
            </a:r>
            <a:r>
              <a:rPr lang="en-US" dirty="0"/>
              <a:t>Hong, MD, </a:t>
            </a:r>
            <a:r>
              <a:rPr lang="en-US" dirty="0" smtClean="0"/>
              <a:t>PhD</a:t>
            </a:r>
            <a:r>
              <a:rPr lang="en-US" baseline="30000" dirty="0"/>
              <a:t>6</a:t>
            </a:r>
            <a:endParaRPr lang="en-US" baseline="30000" dirty="0" smtClean="0"/>
          </a:p>
          <a:p>
            <a:pPr marL="0" indent="0" algn="ctr">
              <a:buNone/>
            </a:pPr>
            <a:endParaRPr lang="en-US" baseline="30000" dirty="0"/>
          </a:p>
          <a:p>
            <a:pPr marL="0" indent="0" algn="ctr">
              <a:buNone/>
            </a:pPr>
            <a:r>
              <a:rPr lang="en-US" baseline="30000" dirty="0" smtClean="0"/>
              <a:t>1</a:t>
            </a:r>
            <a:r>
              <a:rPr lang="en-US" dirty="0" smtClean="0"/>
              <a:t>Medical </a:t>
            </a:r>
            <a:r>
              <a:rPr lang="en-US" dirty="0"/>
              <a:t>University of South Carolina, </a:t>
            </a:r>
            <a:r>
              <a:rPr lang="en-US" baseline="30000" dirty="0"/>
              <a:t>2</a:t>
            </a:r>
            <a:r>
              <a:rPr lang="en-US" dirty="0"/>
              <a:t>University of Pennsylvania, </a:t>
            </a:r>
            <a:r>
              <a:rPr lang="en-US" baseline="30000" dirty="0"/>
              <a:t>3</a:t>
            </a:r>
            <a:r>
              <a:rPr lang="en-US" dirty="0"/>
              <a:t>Duke University, </a:t>
            </a:r>
            <a:r>
              <a:rPr lang="en-US" baseline="30000" dirty="0"/>
              <a:t>4</a:t>
            </a:r>
            <a:r>
              <a:rPr lang="en-US" dirty="0"/>
              <a:t>University of </a:t>
            </a:r>
            <a:r>
              <a:rPr lang="en-US" dirty="0" smtClean="0"/>
              <a:t>Michigan</a:t>
            </a:r>
            <a:r>
              <a:rPr lang="en-US" dirty="0"/>
              <a:t>, </a:t>
            </a:r>
            <a:r>
              <a:rPr lang="en-US" baseline="30000" dirty="0" smtClean="0"/>
              <a:t>5</a:t>
            </a:r>
            <a:r>
              <a:rPr lang="en-US" dirty="0" smtClean="0"/>
              <a:t>Harbin </a:t>
            </a:r>
            <a:r>
              <a:rPr lang="en-US" dirty="0"/>
              <a:t>Medical University, </a:t>
            </a:r>
            <a:r>
              <a:rPr lang="en-US" dirty="0" smtClean="0"/>
              <a:t>China, </a:t>
            </a:r>
            <a:r>
              <a:rPr lang="en-US" baseline="30000" dirty="0" smtClean="0"/>
              <a:t>6</a:t>
            </a:r>
            <a:r>
              <a:rPr lang="en-US" dirty="0" smtClean="0"/>
              <a:t>Guizhou </a:t>
            </a:r>
            <a:r>
              <a:rPr lang="en-US" dirty="0"/>
              <a:t>University Medical School, China</a:t>
            </a:r>
          </a:p>
        </p:txBody>
      </p:sp>
    </p:spTree>
    <p:extLst>
      <p:ext uri="{BB962C8B-B14F-4D97-AF65-F5344CB8AC3E}">
        <p14:creationId xmlns:p14="http://schemas.microsoft.com/office/powerpoint/2010/main" val="25243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Multi-Institutional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94953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University of Michigan</a:t>
            </a:r>
          </a:p>
          <a:p>
            <a:pPr marL="0" indent="0">
              <a:buNone/>
            </a:pPr>
            <a:r>
              <a:rPr lang="en-US" dirty="0" smtClean="0"/>
              <a:t>Yongqun "Oliver" He, DVM, PhD</a:t>
            </a:r>
          </a:p>
          <a:p>
            <a:pPr marL="0" indent="0">
              <a:buNone/>
            </a:pPr>
            <a:r>
              <a:rPr lang="en-US" dirty="0" err="1"/>
              <a:t>Haihe</a:t>
            </a:r>
            <a:r>
              <a:rPr lang="en-US" dirty="0"/>
              <a:t> Wang, MD, PhD (visiting scholar from Harbin Medical University, China)</a:t>
            </a:r>
          </a:p>
          <a:p>
            <a:pPr marL="0" indent="0">
              <a:buNone/>
            </a:pPr>
            <a:r>
              <a:rPr lang="en-US" dirty="0"/>
              <a:t>Yu Hong, MD, PhD (visiting scholar from </a:t>
            </a:r>
            <a:r>
              <a:rPr lang="en-US" dirty="0" err="1"/>
              <a:t>Guizhou</a:t>
            </a:r>
            <a:r>
              <a:rPr lang="en-US" dirty="0"/>
              <a:t> University Medical School, China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Duke University</a:t>
            </a:r>
          </a:p>
          <a:p>
            <a:pPr marL="0" indent="0">
              <a:buNone/>
            </a:pPr>
            <a:r>
              <a:rPr lang="en-US" dirty="0" smtClean="0"/>
              <a:t>Anna Maria </a:t>
            </a:r>
            <a:r>
              <a:rPr lang="en-US" dirty="0" err="1" smtClean="0"/>
              <a:t>Masci</a:t>
            </a:r>
            <a:r>
              <a:rPr lang="en-US" dirty="0" smtClean="0"/>
              <a:t>, PhD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University of Pennsylvania</a:t>
            </a:r>
          </a:p>
          <a:p>
            <a:pPr marL="0" indent="0">
              <a:buNone/>
            </a:pPr>
            <a:r>
              <a:rPr lang="en-US" dirty="0" err="1" smtClean="0"/>
              <a:t>Jie</a:t>
            </a:r>
            <a:r>
              <a:rPr lang="en-US" dirty="0" smtClean="0"/>
              <a:t> Zheng, PhD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Medical University of South Carolina</a:t>
            </a:r>
          </a:p>
          <a:p>
            <a:pPr marL="0" indent="0">
              <a:buNone/>
            </a:pPr>
            <a:r>
              <a:rPr lang="en-US" dirty="0" smtClean="0"/>
              <a:t>Alexander V. </a:t>
            </a:r>
            <a:r>
              <a:rPr lang="en-US" dirty="0" err="1" smtClean="0"/>
              <a:t>Alekseyenko</a:t>
            </a:r>
            <a:r>
              <a:rPr lang="en-US" dirty="0" smtClean="0"/>
              <a:t>, PhD</a:t>
            </a:r>
          </a:p>
          <a:p>
            <a:pPr marL="0" indent="0">
              <a:buNone/>
            </a:pPr>
            <a:r>
              <a:rPr lang="en-US" dirty="0" smtClean="0"/>
              <a:t>Jihad S. Obeid, MD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69" y="1379274"/>
            <a:ext cx="845456" cy="892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509" y="3214057"/>
            <a:ext cx="3075432" cy="673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44" y="4123750"/>
            <a:ext cx="2168168" cy="714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63" y="5127843"/>
            <a:ext cx="2121481" cy="13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6258"/>
            <a:ext cx="7886700" cy="7210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CTS Ontology Workshop 2015</a:t>
            </a:r>
            <a:br>
              <a:rPr lang="en-US" b="1" dirty="0"/>
            </a:br>
            <a:r>
              <a:rPr lang="en-US" sz="2000" b="1" dirty="0">
                <a:hlinkClick r:id="rId2"/>
              </a:rPr>
              <a:t>http://</a:t>
            </a:r>
            <a:r>
              <a:rPr lang="en-US" sz="2000" b="1" dirty="0" smtClean="0">
                <a:hlinkClick r:id="rId2"/>
              </a:rPr>
              <a:t>ncorwiki.buffalo.edu/index.php/CTS_Ontology_Workshop_2015</a:t>
            </a:r>
            <a:r>
              <a:rPr lang="en-US" sz="2000" b="1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237303"/>
            <a:ext cx="7886700" cy="50999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89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Ontology </a:t>
            </a:r>
            <a:r>
              <a:rPr lang="en-US" dirty="0" smtClean="0"/>
              <a:t>(in Computer Science)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>
                <a:solidFill>
                  <a:srgbClr val="FF0000"/>
                </a:solidFill>
              </a:rPr>
              <a:t>Definition</a:t>
            </a:r>
            <a:r>
              <a:rPr lang="en-US" dirty="0"/>
              <a:t>: formal representation of the knowledge by a set of concepts within a domain and the relationships </a:t>
            </a:r>
            <a:r>
              <a:rPr lang="en-US" dirty="0" smtClean="0"/>
              <a:t>between them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Provides a </a:t>
            </a:r>
            <a:r>
              <a:rPr lang="en-US" dirty="0" smtClean="0">
                <a:solidFill>
                  <a:srgbClr val="FF0000"/>
                </a:solidFill>
              </a:rPr>
              <a:t>schema</a:t>
            </a:r>
            <a:r>
              <a:rPr lang="en-US" dirty="0" smtClean="0"/>
              <a:t> for organizing data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Data </a:t>
            </a:r>
            <a:r>
              <a:rPr lang="en-US" dirty="0" smtClean="0">
                <a:solidFill>
                  <a:srgbClr val="FF0000"/>
                </a:solidFill>
              </a:rPr>
              <a:t>annotation</a:t>
            </a:r>
            <a:r>
              <a:rPr lang="en-US" dirty="0" smtClean="0"/>
              <a:t> (e.g. NLP) and </a:t>
            </a:r>
            <a:r>
              <a:rPr lang="en-US" dirty="0" smtClean="0">
                <a:solidFill>
                  <a:srgbClr val="FF0000"/>
                </a:solidFill>
              </a:rPr>
              <a:t>reusability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Underlying concept for </a:t>
            </a:r>
            <a:r>
              <a:rPr lang="en-US" dirty="0" smtClean="0">
                <a:solidFill>
                  <a:srgbClr val="FF0000"/>
                </a:solidFill>
              </a:rPr>
              <a:t>semantic web </a:t>
            </a:r>
            <a:r>
              <a:rPr lang="en-US" dirty="0" smtClean="0"/>
              <a:t>(Web 3.0)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Allows semantic </a:t>
            </a:r>
            <a:r>
              <a:rPr lang="en-US" dirty="0" smtClean="0">
                <a:solidFill>
                  <a:srgbClr val="FF0000"/>
                </a:solidFill>
              </a:rPr>
              <a:t>reasoning</a:t>
            </a:r>
            <a:r>
              <a:rPr lang="en-US" dirty="0" smtClean="0"/>
              <a:t> by computer systems (Computable)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Results in </a:t>
            </a:r>
            <a:r>
              <a:rPr lang="en-US" dirty="0" smtClean="0">
                <a:solidFill>
                  <a:srgbClr val="FF0000"/>
                </a:solidFill>
              </a:rPr>
              <a:t>improved web searchers </a:t>
            </a:r>
            <a:r>
              <a:rPr lang="en-US" dirty="0" smtClean="0"/>
              <a:t>(e.g. Google, Microsoft, Facebook)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biomedical</a:t>
            </a:r>
            <a:r>
              <a:rPr lang="en-US" dirty="0" smtClean="0"/>
              <a:t> research used for: classification of data, representation of standards, enhanced searches</a:t>
            </a:r>
          </a:p>
          <a:p>
            <a:pPr lvl="1">
              <a:spcBef>
                <a:spcPts val="1800"/>
              </a:spcBef>
            </a:pP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5638800"/>
            <a:ext cx="142529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1673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955"/>
            <a:ext cx="9143999" cy="5929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23662"/>
          </a:xfrm>
        </p:spPr>
        <p:txBody>
          <a:bodyPr>
            <a:noAutofit/>
          </a:bodyPr>
          <a:lstStyle/>
          <a:p>
            <a:r>
              <a:rPr lang="en-US" sz="2400" dirty="0" smtClean="0"/>
              <a:t>Linked </a:t>
            </a:r>
            <a:r>
              <a:rPr lang="en-US" sz="2400" dirty="0"/>
              <a:t>Data </a:t>
            </a:r>
            <a:r>
              <a:rPr lang="en-US" sz="2400" dirty="0" smtClean="0"/>
              <a:t>– </a:t>
            </a:r>
            <a:r>
              <a:rPr lang="en-US" sz="2400" dirty="0">
                <a:hlinkClick r:id="rId4"/>
              </a:rPr>
              <a:t>http://linkeddata.org</a:t>
            </a:r>
            <a:r>
              <a:rPr lang="en-US" sz="2400" dirty="0" smtClean="0">
                <a:hlinkClick r:id="rId4"/>
              </a:rPr>
              <a:t>/</a:t>
            </a:r>
            <a:r>
              <a:rPr lang="en-US" sz="2400" dirty="0" smtClean="0"/>
              <a:t> 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ym typeface="Wingdings" panose="05000000000000000000" pitchFamily="2" charset="2"/>
                <a:hlinkClick r:id="rId5"/>
              </a:rPr>
              <a:t>http://lod-cloud.net</a:t>
            </a:r>
            <a:r>
              <a:rPr lang="en-US" sz="2400" dirty="0" smtClean="0">
                <a:sym typeface="Wingdings" panose="05000000000000000000" pitchFamily="2" charset="2"/>
                <a:hlinkClick r:id="rId5"/>
              </a:rPr>
              <a:t>/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400" dirty="0" smtClean="0"/>
              <a:t>Video: </a:t>
            </a:r>
            <a:r>
              <a:rPr lang="en-US" sz="1400" dirty="0" smtClean="0">
                <a:hlinkClick r:id="rId6" tooltip="Video of Tim Berners-Lee's Linked Data talk from TED2009"/>
              </a:rPr>
              <a:t>Tim </a:t>
            </a:r>
            <a:r>
              <a:rPr lang="en-US" sz="1400" dirty="0">
                <a:hlinkClick r:id="rId6" tooltip="Video of Tim Berners-Lee's Linked Data talk from TED2009"/>
              </a:rPr>
              <a:t>Berners-Lee's Linked Data talk from </a:t>
            </a:r>
            <a:r>
              <a:rPr lang="en-US" sz="1400" dirty="0" smtClean="0">
                <a:hlinkClick r:id="rId6" tooltip="Video of Tim Berners-Lee's Linked Data talk from TED2009"/>
              </a:rPr>
              <a:t>TED2009</a:t>
            </a:r>
            <a:r>
              <a:rPr lang="en-US" sz="1400" dirty="0" smtClean="0"/>
              <a:t> </a:t>
            </a:r>
            <a:r>
              <a:rPr lang="en-US" sz="1200" dirty="0" smtClean="0"/>
              <a:t>(</a:t>
            </a:r>
            <a:r>
              <a:rPr lang="en-US" sz="1200" dirty="0">
                <a:hlinkClick r:id="rId7"/>
              </a:rPr>
              <a:t>http://</a:t>
            </a:r>
            <a:r>
              <a:rPr lang="en-US" sz="1200" dirty="0" smtClean="0">
                <a:hlinkClick r:id="rId7"/>
              </a:rPr>
              <a:t>www.ted.com/talks/tim_berners_lee_on_the_next_web</a:t>
            </a:r>
            <a:r>
              <a:rPr lang="en-US" sz="1200" dirty="0" smtClean="0"/>
              <a:t>)</a:t>
            </a:r>
            <a:r>
              <a:rPr lang="en-US" sz="1400" dirty="0" smtClean="0"/>
              <a:t>   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7" y="928955"/>
            <a:ext cx="1350168" cy="9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9" y="5828302"/>
            <a:ext cx="1863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Source:</a:t>
            </a:r>
          </a:p>
          <a:p>
            <a:r>
              <a:rPr lang="en-US" sz="1000" dirty="0" smtClean="0"/>
              <a:t>Linking </a:t>
            </a:r>
            <a:r>
              <a:rPr lang="en-US" sz="1000" dirty="0"/>
              <a:t>Open Data cloud diagram 2017, by </a:t>
            </a:r>
            <a:r>
              <a:rPr lang="en-US" sz="1000" dirty="0" err="1"/>
              <a:t>Andrejs</a:t>
            </a:r>
            <a:r>
              <a:rPr lang="en-US" sz="1000" dirty="0"/>
              <a:t> Abele, John P. McCrae, Paul </a:t>
            </a:r>
            <a:r>
              <a:rPr lang="en-US" sz="1000" dirty="0" err="1"/>
              <a:t>Buitelaar</a:t>
            </a:r>
            <a:r>
              <a:rPr lang="en-US" sz="1000" dirty="0"/>
              <a:t>, </a:t>
            </a:r>
            <a:r>
              <a:rPr lang="en-US" sz="1000" dirty="0" err="1"/>
              <a:t>Anja</a:t>
            </a:r>
            <a:r>
              <a:rPr lang="en-US" sz="1000" dirty="0"/>
              <a:t> </a:t>
            </a:r>
            <a:r>
              <a:rPr lang="en-US" sz="1000" dirty="0" err="1"/>
              <a:t>Jentzsch</a:t>
            </a:r>
            <a:r>
              <a:rPr lang="en-US" sz="1000" dirty="0"/>
              <a:t> and Richard </a:t>
            </a:r>
            <a:r>
              <a:rPr lang="en-US" sz="1000" dirty="0" err="1"/>
              <a:t>Cyganiak</a:t>
            </a:r>
            <a:r>
              <a:rPr lang="en-US" sz="1000" dirty="0"/>
              <a:t>. </a:t>
            </a:r>
            <a:r>
              <a:rPr lang="en-US" sz="1000" dirty="0">
                <a:hlinkClick r:id="rId5"/>
              </a:rPr>
              <a:t>http://lod-cloud.net</a:t>
            </a:r>
            <a:r>
              <a:rPr lang="en-US" sz="1000" dirty="0" smtClean="0">
                <a:hlinkClick r:id="rId5"/>
              </a:rPr>
              <a:t>/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67" y="4641132"/>
            <a:ext cx="1029382" cy="11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 Repositories for Life Sciences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28650" y="1589049"/>
            <a:ext cx="7886700" cy="4587914"/>
          </a:xfrm>
        </p:spPr>
        <p:txBody>
          <a:bodyPr>
            <a:normAutofit lnSpcReduction="10000"/>
          </a:bodyPr>
          <a:lstStyle/>
          <a:p>
            <a:endParaRPr lang="en-US" sz="2400" dirty="0" smtClean="0"/>
          </a:p>
          <a:p>
            <a:r>
              <a:rPr lang="en-US" sz="2400" dirty="0" err="1" smtClean="0"/>
              <a:t>Ontobee</a:t>
            </a:r>
            <a:r>
              <a:rPr lang="en-US" sz="2400" dirty="0" smtClean="0"/>
              <a:t> </a:t>
            </a:r>
            <a:r>
              <a:rPr lang="en-US" sz="2400" dirty="0"/>
              <a:t>(developed </a:t>
            </a:r>
            <a:r>
              <a:rPr lang="en-US" sz="2400" dirty="0" smtClean="0"/>
              <a:t>by Oliver He’s lab)</a:t>
            </a:r>
          </a:p>
          <a:p>
            <a:pPr marL="274320" lvl="1" indent="0">
              <a:buNone/>
            </a:pPr>
            <a:r>
              <a:rPr lang="en-US" sz="2000" dirty="0">
                <a:hlinkClick r:id="rId2"/>
              </a:rPr>
              <a:t>http://www.ontobee.org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endParaRPr lang="en-US" sz="2100" dirty="0" smtClean="0"/>
          </a:p>
          <a:p>
            <a:r>
              <a:rPr lang="en-US" sz="2400" dirty="0" err="1" smtClean="0"/>
              <a:t>Bioportal</a:t>
            </a:r>
            <a:r>
              <a:rPr lang="en-US" sz="2400" dirty="0" smtClean="0"/>
              <a:t> project</a:t>
            </a:r>
            <a:r>
              <a:rPr lang="en-US" sz="2400" dirty="0"/>
              <a:t> </a:t>
            </a:r>
            <a:r>
              <a:rPr lang="en-US" sz="2400" dirty="0" smtClean="0"/>
              <a:t>(Stanford)</a:t>
            </a:r>
          </a:p>
          <a:p>
            <a:pPr marL="274320" lvl="1" indent="0">
              <a:buNone/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://bioportal.bioontology.org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/>
          </a:p>
          <a:p>
            <a:pPr marL="274320" lvl="1" indent="0">
              <a:buNone/>
            </a:pPr>
            <a:r>
              <a:rPr lang="en-US" sz="2000" dirty="0" smtClean="0"/>
              <a:t>	</a:t>
            </a:r>
            <a:endParaRPr lang="en-US" sz="2000" dirty="0"/>
          </a:p>
          <a:p>
            <a:r>
              <a:rPr lang="en-US" sz="2400" dirty="0"/>
              <a:t>Ontology Look up </a:t>
            </a:r>
            <a:r>
              <a:rPr lang="en-US" sz="2400" dirty="0" smtClean="0"/>
              <a:t>service</a:t>
            </a:r>
            <a:endParaRPr lang="en-US" sz="2400" dirty="0"/>
          </a:p>
          <a:p>
            <a:pPr marL="274320" lvl="1" indent="0">
              <a:buNone/>
            </a:pP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www.ebi.ac.uk/ols/index</a:t>
            </a:r>
            <a:r>
              <a:rPr lang="en-US" sz="2000" dirty="0" smtClean="0"/>
              <a:t> </a:t>
            </a:r>
            <a:endParaRPr lang="en-US" sz="23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400" dirty="0" smtClean="0"/>
              <a:t>Best practices for developing ontologies @ </a:t>
            </a:r>
            <a:r>
              <a:rPr lang="en-US" sz="2400" dirty="0"/>
              <a:t>Open Biomedical Ontologies (OBO) foundry: </a:t>
            </a:r>
          </a:p>
          <a:p>
            <a:pPr marL="274320" lvl="1" indent="0">
              <a:buNone/>
            </a:pPr>
            <a:r>
              <a:rPr lang="en-US" sz="2000" dirty="0">
                <a:hlinkClick r:id="rId5"/>
              </a:rPr>
              <a:t>http://www.obofoundry.org/</a:t>
            </a:r>
            <a:r>
              <a:rPr lang="en-US" sz="2000" dirty="0"/>
              <a:t> </a:t>
            </a:r>
          </a:p>
          <a:p>
            <a:pPr marL="274320" lvl="1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83" y="4170665"/>
            <a:ext cx="85725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5421021"/>
            <a:ext cx="1297839" cy="1297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1"/>
          <a:stretch/>
        </p:blipFill>
        <p:spPr>
          <a:xfrm>
            <a:off x="6056382" y="2038739"/>
            <a:ext cx="2294134" cy="46672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883444" y="3057601"/>
            <a:ext cx="2176178" cy="603698"/>
            <a:chOff x="930846" y="5095982"/>
            <a:chExt cx="2176178" cy="603698"/>
          </a:xfrm>
        </p:grpSpPr>
        <p:sp>
          <p:nvSpPr>
            <p:cNvPr id="9" name="Rectangle 8"/>
            <p:cNvSpPr/>
            <p:nvPr/>
          </p:nvSpPr>
          <p:spPr>
            <a:xfrm>
              <a:off x="930846" y="5095982"/>
              <a:ext cx="2176178" cy="60369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35" y="5155807"/>
              <a:ext cx="1933575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74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24161"/>
          </a:xfrm>
        </p:spPr>
        <p:txBody>
          <a:bodyPr/>
          <a:lstStyle/>
          <a:p>
            <a:r>
              <a:rPr lang="en-US" dirty="0" smtClean="0"/>
              <a:t>Role in Biomedical Research (examples)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33400" y="2942152"/>
            <a:ext cx="1676400" cy="1676400"/>
            <a:chOff x="2133600" y="1676400"/>
            <a:chExt cx="1371600" cy="1371600"/>
          </a:xfrm>
          <a:solidFill>
            <a:sysClr val="window" lastClr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Oval 4"/>
            <p:cNvSpPr/>
            <p:nvPr/>
          </p:nvSpPr>
          <p:spPr>
            <a:xfrm>
              <a:off x="2133600" y="1676400"/>
              <a:ext cx="1371600" cy="1371600"/>
            </a:xfrm>
            <a:prstGeom prst="ellipse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1924050"/>
              <a:ext cx="1166149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" name="Picture 3" descr="D:\Projects\MUSC\HSSC\RPMS\Ontology\presentations\poster\forms li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1447800"/>
            <a:ext cx="1373189" cy="1682375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4" descr="D:\Projects\MUSC\HSSC\RPMS\Ontology\presentations\poster\i2b2_cli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33394"/>
            <a:ext cx="1752600" cy="13258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2249469" y="5531037"/>
            <a:ext cx="1219200" cy="1219200"/>
            <a:chOff x="5486400" y="1524000"/>
            <a:chExt cx="1219200" cy="1219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Oval 9"/>
            <p:cNvSpPr/>
            <p:nvPr/>
          </p:nvSpPr>
          <p:spPr>
            <a:xfrm>
              <a:off x="6019800" y="15240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85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400800" y="19050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85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86400" y="15240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85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019800" y="22098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85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562600" y="19812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85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Straight Connector 14"/>
            <p:cNvCxnSpPr>
              <a:stCxn id="12" idx="6"/>
              <a:endCxn id="10" idx="2"/>
            </p:cNvCxnSpPr>
            <p:nvPr/>
          </p:nvCxnSpPr>
          <p:spPr>
            <a:xfrm>
              <a:off x="5791200" y="1676400"/>
              <a:ext cx="228600" cy="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6" name="Straight Connector 15"/>
            <p:cNvCxnSpPr>
              <a:stCxn id="12" idx="4"/>
              <a:endCxn id="14" idx="0"/>
            </p:cNvCxnSpPr>
            <p:nvPr/>
          </p:nvCxnSpPr>
          <p:spPr>
            <a:xfrm rot="16200000" flipH="1">
              <a:off x="5600700" y="1866900"/>
              <a:ext cx="152400" cy="7620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7" name="Straight Connector 16"/>
            <p:cNvCxnSpPr>
              <a:stCxn id="10" idx="5"/>
              <a:endCxn id="11" idx="1"/>
            </p:cNvCxnSpPr>
            <p:nvPr/>
          </p:nvCxnSpPr>
          <p:spPr>
            <a:xfrm rot="16200000" flipH="1">
              <a:off x="6279963" y="1784163"/>
              <a:ext cx="165474" cy="165474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7"/>
            <p:cNvCxnSpPr>
              <a:stCxn id="10" idx="3"/>
              <a:endCxn id="14" idx="7"/>
            </p:cNvCxnSpPr>
            <p:nvPr/>
          </p:nvCxnSpPr>
          <p:spPr>
            <a:xfrm rot="5400000">
              <a:off x="5822763" y="1784163"/>
              <a:ext cx="241674" cy="241674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9" name="Straight Connector 18"/>
            <p:cNvCxnSpPr>
              <a:stCxn id="14" idx="5"/>
              <a:endCxn id="13" idx="2"/>
            </p:cNvCxnSpPr>
            <p:nvPr/>
          </p:nvCxnSpPr>
          <p:spPr>
            <a:xfrm rot="16200000" flipH="1">
              <a:off x="5860863" y="2203262"/>
              <a:ext cx="120837" cy="197037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0" name="Straight Connector 19"/>
            <p:cNvCxnSpPr>
              <a:stCxn id="11" idx="3"/>
              <a:endCxn id="13" idx="7"/>
            </p:cNvCxnSpPr>
            <p:nvPr/>
          </p:nvCxnSpPr>
          <p:spPr>
            <a:xfrm rot="5400000">
              <a:off x="6318063" y="2127063"/>
              <a:ext cx="89274" cy="165474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1" name="Oval 20"/>
            <p:cNvSpPr/>
            <p:nvPr/>
          </p:nvSpPr>
          <p:spPr>
            <a:xfrm>
              <a:off x="5486400" y="2438400"/>
              <a:ext cx="304800" cy="304800"/>
            </a:xfrm>
            <a:prstGeom prst="ellipse">
              <a:avLst/>
            </a:prstGeom>
            <a:solidFill>
              <a:srgbClr val="4F81BD"/>
            </a:solidFill>
            <a:ln w="285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" name="Straight Connector 21"/>
            <p:cNvCxnSpPr>
              <a:stCxn id="14" idx="4"/>
              <a:endCxn id="21" idx="0"/>
            </p:cNvCxnSpPr>
            <p:nvPr/>
          </p:nvCxnSpPr>
          <p:spPr>
            <a:xfrm rot="5400000">
              <a:off x="5600700" y="2324100"/>
              <a:ext cx="152400" cy="7620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705600" y="2438400"/>
            <a:ext cx="1600200" cy="1524000"/>
            <a:chOff x="4572000" y="2438400"/>
            <a:chExt cx="1600200" cy="1524000"/>
          </a:xfrm>
        </p:grpSpPr>
        <p:sp>
          <p:nvSpPr>
            <p:cNvPr id="24" name="Flowchart: Magnetic Disk 23"/>
            <p:cNvSpPr/>
            <p:nvPr/>
          </p:nvSpPr>
          <p:spPr>
            <a:xfrm>
              <a:off x="4572000" y="2438400"/>
              <a:ext cx="1600200" cy="152400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2984704"/>
              <a:ext cx="1295400" cy="825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762000" y="4237552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Ontology</a:t>
            </a: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2971800" y="2590800"/>
            <a:ext cx="1219200" cy="8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Improved data collection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using standard ontology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7086600" y="3992048"/>
            <a:ext cx="1600200" cy="65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Annotation of research data (retrieval)</a:t>
            </a:r>
          </a:p>
        </p:txBody>
      </p: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6400800" y="61722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i2b2 Workbench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133600" y="2133601"/>
            <a:ext cx="2025838" cy="996574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 flipV="1">
            <a:off x="2365470" y="3397352"/>
            <a:ext cx="4035330" cy="40104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1981202" y="4542352"/>
            <a:ext cx="571499" cy="95397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ysDash"/>
            <a:tailEnd type="triangle" w="lg" len="lg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2286000" y="4237552"/>
            <a:ext cx="3733801" cy="125877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5715000" y="2074304"/>
            <a:ext cx="990600" cy="364096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6846743" y="4495798"/>
            <a:ext cx="609599" cy="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triangle" w="lg" len="lg"/>
            <a:tailEnd type="triangle" w="lg" len="lg"/>
          </a:ln>
          <a:effectLst/>
        </p:spPr>
      </p:cxn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7924800" y="5359808"/>
            <a:ext cx="1072816" cy="86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Query ontology</a:t>
            </a:r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3544869" y="5378637"/>
            <a:ext cx="2360632" cy="117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defTabSz="91440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/>
            </a:pPr>
            <a:r>
              <a:rPr lang="en-US" sz="1600" kern="0" noProof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Semantic reasoning: </a:t>
            </a:r>
            <a:r>
              <a:rPr lang="en-US" sz="1600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1600" kern="0" noProof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.g.</a:t>
            </a:r>
          </a:p>
          <a:p>
            <a:pPr marR="0" lvl="0" defTabSz="91440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/>
            </a:pP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find patients with an infiltrate on chest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x-ray </a:t>
            </a:r>
            <a:r>
              <a: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who</a:t>
            </a:r>
            <a:r>
              <a:rPr kumimoji="0" lang="en-US" sz="1600" b="0" i="0" u="none" strike="noStrike" kern="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had a positive blood culture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329048" y="1407260"/>
            <a:ext cx="8441915" cy="4854521"/>
            <a:chOff x="329048" y="1407260"/>
            <a:chExt cx="8441915" cy="4854521"/>
          </a:xfrm>
        </p:grpSpPr>
        <p:sp>
          <p:nvSpPr>
            <p:cNvPr id="4" name="Can 3"/>
            <p:cNvSpPr/>
            <p:nvPr/>
          </p:nvSpPr>
          <p:spPr>
            <a:xfrm>
              <a:off x="4805871" y="4134129"/>
              <a:ext cx="1180387" cy="1076395"/>
            </a:xfrm>
            <a:prstGeom prst="can">
              <a:avLst>
                <a:gd name="adj" fmla="val 26705"/>
              </a:avLst>
            </a:prstGeom>
            <a:solidFill>
              <a:srgbClr val="00B0F0"/>
            </a:solidFill>
            <a:ln w="12700" cap="flat" cmpd="sng" algn="ctr">
              <a:solidFill>
                <a:srgbClr val="0070C0"/>
              </a:solidFill>
              <a:prstDash val="solid"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kern="0" dirty="0" smtClean="0">
                  <a:solidFill>
                    <a:sysClr val="windowText" lastClr="000000"/>
                  </a:solidFill>
                </a:rPr>
                <a:t>CDW</a:t>
              </a:r>
              <a:endParaRPr lang="en-US" kern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" name="Picture 2" descr="D:\Projects\MUSC\SCTR\Informatics\projects\i2b2\local\imgs\i2b2_wkbench_new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71215" y="4251703"/>
              <a:ext cx="1475377" cy="954077"/>
            </a:xfrm>
            <a:prstGeom prst="rect">
              <a:avLst/>
            </a:prstGeom>
            <a:noFill/>
          </p:spPr>
        </p:pic>
        <p:sp>
          <p:nvSpPr>
            <p:cNvPr id="10" name="Right Arrow 9"/>
            <p:cNvSpPr/>
            <p:nvPr/>
          </p:nvSpPr>
          <p:spPr>
            <a:xfrm>
              <a:off x="6112594" y="4603817"/>
              <a:ext cx="909558" cy="27866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TextBox 69"/>
            <p:cNvSpPr txBox="1">
              <a:spLocks noChangeArrowheads="1"/>
            </p:cNvSpPr>
            <p:nvPr/>
          </p:nvSpPr>
          <p:spPr bwMode="auto">
            <a:xfrm>
              <a:off x="7001926" y="2246543"/>
              <a:ext cx="1655602" cy="775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lvl="0" indent="0" algn="ctr" defTabSz="914400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dirty="0" smtClean="0"/>
                <a:t>Combined clinical &amp; </a:t>
              </a:r>
              <a:r>
                <a:rPr lang="en-US" dirty="0"/>
                <a:t>b</a:t>
              </a:r>
              <a:r>
                <a:rPr lang="en-US" dirty="0" smtClean="0"/>
                <a:t>iobank research queries</a:t>
              </a:r>
              <a:endParaRPr lang="en-US" dirty="0"/>
            </a:p>
          </p:txBody>
        </p:sp>
        <p:sp>
          <p:nvSpPr>
            <p:cNvPr id="141" name="Right Arrow 140"/>
            <p:cNvSpPr/>
            <p:nvPr/>
          </p:nvSpPr>
          <p:spPr>
            <a:xfrm rot="16200000">
              <a:off x="7483980" y="3439577"/>
              <a:ext cx="909558" cy="27866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03878" y="1433288"/>
              <a:ext cx="786411" cy="531544"/>
              <a:chOff x="649394" y="5127625"/>
              <a:chExt cx="1038817" cy="702146"/>
            </a:xfrm>
          </p:grpSpPr>
          <p:sp>
            <p:nvSpPr>
              <p:cNvPr id="253" name="Flowchart: Data 252"/>
              <p:cNvSpPr/>
              <p:nvPr/>
            </p:nvSpPr>
            <p:spPr>
              <a:xfrm>
                <a:off x="649394" y="5400696"/>
                <a:ext cx="1038817" cy="429075"/>
              </a:xfrm>
              <a:prstGeom prst="flowChartInputOutpu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</a:endParaRPr>
              </a:p>
            </p:txBody>
          </p:sp>
          <p:grpSp>
            <p:nvGrpSpPr>
              <p:cNvPr id="254" name="Group 44"/>
              <p:cNvGrpSpPr>
                <a:grpSpLocks/>
              </p:cNvGrpSpPr>
              <p:nvPr/>
            </p:nvGrpSpPr>
            <p:grpSpPr bwMode="auto">
              <a:xfrm rot="1218310">
                <a:off x="900114" y="5127626"/>
                <a:ext cx="178653" cy="660400"/>
                <a:chOff x="2543175" y="1338263"/>
                <a:chExt cx="428626" cy="1633635"/>
              </a:xfrm>
            </p:grpSpPr>
            <p:sp>
              <p:nvSpPr>
                <p:cNvPr id="287" name="Freeform 286"/>
                <p:cNvSpPr/>
                <p:nvPr/>
              </p:nvSpPr>
              <p:spPr>
                <a:xfrm>
                  <a:off x="2543175" y="1338263"/>
                  <a:ext cx="428626" cy="1633635"/>
                </a:xfrm>
                <a:custGeom>
                  <a:avLst/>
                  <a:gdLst>
                    <a:gd name="connsiteX0" fmla="*/ 0 w 228600"/>
                    <a:gd name="connsiteY0" fmla="*/ 28575 h 914400"/>
                    <a:gd name="connsiteX1" fmla="*/ 114300 w 228600"/>
                    <a:gd name="connsiteY1" fmla="*/ 57150 h 914400"/>
                    <a:gd name="connsiteX2" fmla="*/ 228600 w 228600"/>
                    <a:gd name="connsiteY2" fmla="*/ 28575 h 914400"/>
                    <a:gd name="connsiteX3" fmla="*/ 228600 w 228600"/>
                    <a:gd name="connsiteY3" fmla="*/ 885825 h 914400"/>
                    <a:gd name="connsiteX4" fmla="*/ 130629 w 228600"/>
                    <a:gd name="connsiteY4" fmla="*/ 914107 h 914400"/>
                    <a:gd name="connsiteX5" fmla="*/ 97972 w 228600"/>
                    <a:gd name="connsiteY5" fmla="*/ 914107 h 914400"/>
                    <a:gd name="connsiteX6" fmla="*/ 1 w 228600"/>
                    <a:gd name="connsiteY6" fmla="*/ 885825 h 914400"/>
                    <a:gd name="connsiteX7" fmla="*/ 0 w 228600"/>
                    <a:gd name="connsiteY7" fmla="*/ 28575 h 914400"/>
                    <a:gd name="connsiteX0" fmla="*/ 0 w 228600"/>
                    <a:gd name="connsiteY0" fmla="*/ 28575 h 914400"/>
                    <a:gd name="connsiteX1" fmla="*/ 97971 w 228600"/>
                    <a:gd name="connsiteY1" fmla="*/ 293 h 914400"/>
                    <a:gd name="connsiteX2" fmla="*/ 130628 w 228600"/>
                    <a:gd name="connsiteY2" fmla="*/ 293 h 914400"/>
                    <a:gd name="connsiteX3" fmla="*/ 228599 w 228600"/>
                    <a:gd name="connsiteY3" fmla="*/ 28575 h 914400"/>
                    <a:gd name="connsiteX4" fmla="*/ 130628 w 228600"/>
                    <a:gd name="connsiteY4" fmla="*/ 56857 h 914400"/>
                    <a:gd name="connsiteX5" fmla="*/ 97971 w 228600"/>
                    <a:gd name="connsiteY5" fmla="*/ 56857 h 914400"/>
                    <a:gd name="connsiteX6" fmla="*/ 0 w 228600"/>
                    <a:gd name="connsiteY6" fmla="*/ 28575 h 914400"/>
                    <a:gd name="connsiteX0" fmla="*/ 228600 w 228600"/>
                    <a:gd name="connsiteY0" fmla="*/ 28575 h 914400"/>
                    <a:gd name="connsiteX1" fmla="*/ 130629 w 228600"/>
                    <a:gd name="connsiteY1" fmla="*/ 56857 h 914400"/>
                    <a:gd name="connsiteX2" fmla="*/ 97972 w 228600"/>
                    <a:gd name="connsiteY2" fmla="*/ 56857 h 914400"/>
                    <a:gd name="connsiteX3" fmla="*/ 1 w 228600"/>
                    <a:gd name="connsiteY3" fmla="*/ 28575 h 914400"/>
                    <a:gd name="connsiteX4" fmla="*/ 97972 w 228600"/>
                    <a:gd name="connsiteY4" fmla="*/ 293 h 914400"/>
                    <a:gd name="connsiteX5" fmla="*/ 130629 w 228600"/>
                    <a:gd name="connsiteY5" fmla="*/ 293 h 914400"/>
                    <a:gd name="connsiteX6" fmla="*/ 228600 w 228600"/>
                    <a:gd name="connsiteY6" fmla="*/ 28575 h 914400"/>
                    <a:gd name="connsiteX7" fmla="*/ 228600 w 228600"/>
                    <a:gd name="connsiteY7" fmla="*/ 885825 h 914400"/>
                    <a:gd name="connsiteX8" fmla="*/ 130629 w 228600"/>
                    <a:gd name="connsiteY8" fmla="*/ 914107 h 914400"/>
                    <a:gd name="connsiteX9" fmla="*/ 97972 w 228600"/>
                    <a:gd name="connsiteY9" fmla="*/ 914107 h 914400"/>
                    <a:gd name="connsiteX10" fmla="*/ 1 w 228600"/>
                    <a:gd name="connsiteY10" fmla="*/ 885825 h 914400"/>
                    <a:gd name="connsiteX11" fmla="*/ 0 w 228600"/>
                    <a:gd name="connsiteY11" fmla="*/ 28575 h 914400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14205 h 990796"/>
                    <a:gd name="connsiteX5" fmla="*/ 97973 w 228602"/>
                    <a:gd name="connsiteY5" fmla="*/ 9142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142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14205 h 990796"/>
                    <a:gd name="connsiteX5" fmla="*/ 97973 w 228602"/>
                    <a:gd name="connsiteY5" fmla="*/ 9142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904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14205 h 990796"/>
                    <a:gd name="connsiteX5" fmla="*/ 97973 w 228602"/>
                    <a:gd name="connsiteY5" fmla="*/ 9904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904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90405 h 990796"/>
                    <a:gd name="connsiteX5" fmla="*/ 97973 w 228602"/>
                    <a:gd name="connsiteY5" fmla="*/ 9904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904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8602" h="990796" stroke="0" extrusionOk="0">
                      <a:moveTo>
                        <a:pt x="1" y="28673"/>
                      </a:moveTo>
                      <a:cubicBezTo>
                        <a:pt x="1" y="44455"/>
                        <a:pt x="51175" y="57248"/>
                        <a:pt x="114301" y="57248"/>
                      </a:cubicBezTo>
                      <a:cubicBezTo>
                        <a:pt x="177427" y="57248"/>
                        <a:pt x="228601" y="44455"/>
                        <a:pt x="228601" y="28673"/>
                      </a:cubicBezTo>
                      <a:lnTo>
                        <a:pt x="228601" y="885923"/>
                      </a:lnTo>
                      <a:cubicBezTo>
                        <a:pt x="228601" y="900128"/>
                        <a:pt x="186865" y="988376"/>
                        <a:pt x="130630" y="990405"/>
                      </a:cubicBezTo>
                      <a:cubicBezTo>
                        <a:pt x="119800" y="990796"/>
                        <a:pt x="108802" y="990796"/>
                        <a:pt x="97973" y="990405"/>
                      </a:cubicBezTo>
                      <a:cubicBezTo>
                        <a:pt x="41737" y="988376"/>
                        <a:pt x="1" y="900128"/>
                        <a:pt x="2" y="885923"/>
                      </a:cubicBezTo>
                      <a:cubicBezTo>
                        <a:pt x="2" y="600173"/>
                        <a:pt x="1" y="314423"/>
                        <a:pt x="1" y="28673"/>
                      </a:cubicBezTo>
                      <a:close/>
                    </a:path>
                    <a:path w="228602" h="990796" fill="lighten" stroke="0" extrusionOk="0">
                      <a:moveTo>
                        <a:pt x="1" y="28673"/>
                      </a:moveTo>
                      <a:cubicBezTo>
                        <a:pt x="1" y="14468"/>
                        <a:pt x="41737" y="2420"/>
                        <a:pt x="97972" y="391"/>
                      </a:cubicBezTo>
                      <a:cubicBezTo>
                        <a:pt x="108802" y="0"/>
                        <a:pt x="119800" y="0"/>
                        <a:pt x="130629" y="391"/>
                      </a:cubicBezTo>
                      <a:cubicBezTo>
                        <a:pt x="186865" y="2420"/>
                        <a:pt x="228601" y="14468"/>
                        <a:pt x="228600" y="28673"/>
                      </a:cubicBezTo>
                      <a:cubicBezTo>
                        <a:pt x="228600" y="42878"/>
                        <a:pt x="186864" y="54926"/>
                        <a:pt x="130629" y="56955"/>
                      </a:cubicBezTo>
                      <a:cubicBezTo>
                        <a:pt x="119799" y="57346"/>
                        <a:pt x="108801" y="57346"/>
                        <a:pt x="97972" y="56955"/>
                      </a:cubicBezTo>
                      <a:cubicBezTo>
                        <a:pt x="41736" y="54926"/>
                        <a:pt x="0" y="42878"/>
                        <a:pt x="1" y="28673"/>
                      </a:cubicBezTo>
                      <a:close/>
                    </a:path>
                    <a:path w="228602" h="990796" fill="none" extrusionOk="0">
                      <a:moveTo>
                        <a:pt x="228601" y="28673"/>
                      </a:moveTo>
                      <a:cubicBezTo>
                        <a:pt x="228601" y="42878"/>
                        <a:pt x="186865" y="54926"/>
                        <a:pt x="130630" y="56955"/>
                      </a:cubicBezTo>
                      <a:cubicBezTo>
                        <a:pt x="119800" y="57346"/>
                        <a:pt x="108802" y="57346"/>
                        <a:pt x="97973" y="56955"/>
                      </a:cubicBezTo>
                      <a:cubicBezTo>
                        <a:pt x="41737" y="54926"/>
                        <a:pt x="1" y="42878"/>
                        <a:pt x="2" y="28673"/>
                      </a:cubicBezTo>
                      <a:cubicBezTo>
                        <a:pt x="2" y="14468"/>
                        <a:pt x="41738" y="2420"/>
                        <a:pt x="97973" y="391"/>
                      </a:cubicBezTo>
                      <a:cubicBezTo>
                        <a:pt x="108803" y="0"/>
                        <a:pt x="119801" y="0"/>
                        <a:pt x="130630" y="391"/>
                      </a:cubicBezTo>
                      <a:cubicBezTo>
                        <a:pt x="186866" y="2420"/>
                        <a:pt x="228602" y="14468"/>
                        <a:pt x="228601" y="28673"/>
                      </a:cubicBezTo>
                      <a:lnTo>
                        <a:pt x="228601" y="885923"/>
                      </a:lnTo>
                      <a:cubicBezTo>
                        <a:pt x="228601" y="900128"/>
                        <a:pt x="186865" y="988376"/>
                        <a:pt x="130630" y="990405"/>
                      </a:cubicBezTo>
                      <a:cubicBezTo>
                        <a:pt x="119800" y="990796"/>
                        <a:pt x="108802" y="990796"/>
                        <a:pt x="97973" y="990405"/>
                      </a:cubicBezTo>
                      <a:cubicBezTo>
                        <a:pt x="41737" y="988376"/>
                        <a:pt x="1" y="900128"/>
                        <a:pt x="2" y="885923"/>
                      </a:cubicBezTo>
                      <a:cubicBezTo>
                        <a:pt x="2" y="600173"/>
                        <a:pt x="1" y="314423"/>
                        <a:pt x="1" y="28673"/>
                      </a:cubicBezTo>
                    </a:path>
                  </a:pathLst>
                </a:custGeom>
                <a:solidFill>
                  <a:srgbClr val="1F497D">
                    <a:lumMod val="40000"/>
                    <a:lumOff val="60000"/>
                  </a:srgbClr>
                </a:solidFill>
                <a:ln w="12700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</a:endParaRPr>
                </a:p>
              </p:txBody>
            </p:sp>
            <p:grpSp>
              <p:nvGrpSpPr>
                <p:cNvPr id="288" name="Group 43"/>
                <p:cNvGrpSpPr>
                  <a:grpSpLocks/>
                </p:cNvGrpSpPr>
                <p:nvPr/>
              </p:nvGrpSpPr>
              <p:grpSpPr bwMode="auto">
                <a:xfrm>
                  <a:off x="2651539" y="1776733"/>
                  <a:ext cx="301003" cy="823544"/>
                  <a:chOff x="3316766" y="1726921"/>
                  <a:chExt cx="262051" cy="823544"/>
                </a:xfrm>
              </p:grpSpPr>
              <p:sp>
                <p:nvSpPr>
                  <p:cNvPr id="289" name="Freeform 288"/>
                  <p:cNvSpPr/>
                  <p:nvPr/>
                </p:nvSpPr>
                <p:spPr>
                  <a:xfrm>
                    <a:off x="3316766" y="1774799"/>
                    <a:ext cx="262051" cy="775666"/>
                  </a:xfrm>
                  <a:custGeom>
                    <a:avLst/>
                    <a:gdLst>
                      <a:gd name="connsiteX0" fmla="*/ 0 w 507206"/>
                      <a:gd name="connsiteY0" fmla="*/ 0 h 1400175"/>
                      <a:gd name="connsiteX1" fmla="*/ 507206 w 507206"/>
                      <a:gd name="connsiteY1" fmla="*/ 0 h 1400175"/>
                      <a:gd name="connsiteX2" fmla="*/ 507206 w 507206"/>
                      <a:gd name="connsiteY2" fmla="*/ 1400175 h 1400175"/>
                      <a:gd name="connsiteX3" fmla="*/ 0 w 507206"/>
                      <a:gd name="connsiteY3" fmla="*/ 1400175 h 1400175"/>
                      <a:gd name="connsiteX4" fmla="*/ 0 w 507206"/>
                      <a:gd name="connsiteY4" fmla="*/ 0 h 1400175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462087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462087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462087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397793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97805"/>
                      <a:gd name="connsiteX1" fmla="*/ 507206 w 507206"/>
                      <a:gd name="connsiteY1" fmla="*/ 0 h 1497805"/>
                      <a:gd name="connsiteX2" fmla="*/ 507206 w 507206"/>
                      <a:gd name="connsiteY2" fmla="*/ 1397793 h 1497805"/>
                      <a:gd name="connsiteX3" fmla="*/ 0 w 507206"/>
                      <a:gd name="connsiteY3" fmla="*/ 1462087 h 1497805"/>
                      <a:gd name="connsiteX4" fmla="*/ 0 w 507206"/>
                      <a:gd name="connsiteY4" fmla="*/ 61912 h 1497805"/>
                      <a:gd name="connsiteX0" fmla="*/ 0 w 507206"/>
                      <a:gd name="connsiteY0" fmla="*/ 61912 h 1497805"/>
                      <a:gd name="connsiteX1" fmla="*/ 507206 w 507206"/>
                      <a:gd name="connsiteY1" fmla="*/ 0 h 1497805"/>
                      <a:gd name="connsiteX2" fmla="*/ 507206 w 507206"/>
                      <a:gd name="connsiteY2" fmla="*/ 1397793 h 1497805"/>
                      <a:gd name="connsiteX3" fmla="*/ 0 w 507206"/>
                      <a:gd name="connsiteY3" fmla="*/ 1462087 h 1497805"/>
                      <a:gd name="connsiteX4" fmla="*/ 0 w 507206"/>
                      <a:gd name="connsiteY4" fmla="*/ 61912 h 1497805"/>
                      <a:gd name="connsiteX0" fmla="*/ 0 w 507206"/>
                      <a:gd name="connsiteY0" fmla="*/ 61912 h 1497805"/>
                      <a:gd name="connsiteX1" fmla="*/ 507206 w 507206"/>
                      <a:gd name="connsiteY1" fmla="*/ 0 h 1497805"/>
                      <a:gd name="connsiteX2" fmla="*/ 507206 w 507206"/>
                      <a:gd name="connsiteY2" fmla="*/ 1397793 h 1497805"/>
                      <a:gd name="connsiteX3" fmla="*/ 0 w 507206"/>
                      <a:gd name="connsiteY3" fmla="*/ 1462087 h 1497805"/>
                      <a:gd name="connsiteX4" fmla="*/ 0 w 507206"/>
                      <a:gd name="connsiteY4" fmla="*/ 61912 h 1497805"/>
                      <a:gd name="connsiteX0" fmla="*/ 0 w 507206"/>
                      <a:gd name="connsiteY0" fmla="*/ 61912 h 1507331"/>
                      <a:gd name="connsiteX1" fmla="*/ 507206 w 507206"/>
                      <a:gd name="connsiteY1" fmla="*/ 0 h 1507331"/>
                      <a:gd name="connsiteX2" fmla="*/ 507206 w 507206"/>
                      <a:gd name="connsiteY2" fmla="*/ 1397793 h 1507331"/>
                      <a:gd name="connsiteX3" fmla="*/ 0 w 507206"/>
                      <a:gd name="connsiteY3" fmla="*/ 1462087 h 1507331"/>
                      <a:gd name="connsiteX4" fmla="*/ 0 w 507206"/>
                      <a:gd name="connsiteY4" fmla="*/ 61912 h 1507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206" h="1507331">
                        <a:moveTo>
                          <a:pt x="0" y="61912"/>
                        </a:moveTo>
                        <a:cubicBezTo>
                          <a:pt x="171450" y="96044"/>
                          <a:pt x="442912" y="77787"/>
                          <a:pt x="507206" y="0"/>
                        </a:cubicBezTo>
                        <a:lnTo>
                          <a:pt x="507206" y="1397793"/>
                        </a:lnTo>
                        <a:cubicBezTo>
                          <a:pt x="419100" y="1497805"/>
                          <a:pt x="164307" y="1507331"/>
                          <a:pt x="0" y="1462087"/>
                        </a:cubicBezTo>
                        <a:lnTo>
                          <a:pt x="0" y="61912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grpSp>
                <p:nvGrpSpPr>
                  <p:cNvPr id="290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3348208" y="2191315"/>
                    <a:ext cx="213832" cy="304281"/>
                    <a:chOff x="3856914" y="2098807"/>
                    <a:chExt cx="256654" cy="304281"/>
                  </a:xfrm>
                </p:grpSpPr>
                <p:sp>
                  <p:nvSpPr>
                    <p:cNvPr id="292" name="Freeform 291"/>
                    <p:cNvSpPr/>
                    <p:nvPr/>
                  </p:nvSpPr>
                  <p:spPr>
                    <a:xfrm>
                      <a:off x="3856914" y="2106289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93" name="Freeform 292"/>
                    <p:cNvSpPr/>
                    <p:nvPr/>
                  </p:nvSpPr>
                  <p:spPr>
                    <a:xfrm>
                      <a:off x="3856914" y="2138713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94" name="Freeform 293"/>
                    <p:cNvSpPr/>
                    <p:nvPr/>
                  </p:nvSpPr>
                  <p:spPr>
                    <a:xfrm>
                      <a:off x="3856914" y="2183607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95" name="Freeform 294"/>
                    <p:cNvSpPr/>
                    <p:nvPr/>
                  </p:nvSpPr>
                  <p:spPr>
                    <a:xfrm>
                      <a:off x="3856914" y="2211041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96" name="Freeform 295"/>
                    <p:cNvSpPr/>
                    <p:nvPr/>
                  </p:nvSpPr>
                  <p:spPr>
                    <a:xfrm>
                      <a:off x="3856914" y="2240970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2857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97" name="Freeform 296"/>
                    <p:cNvSpPr/>
                    <p:nvPr/>
                  </p:nvSpPr>
                  <p:spPr>
                    <a:xfrm>
                      <a:off x="3856914" y="2265911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98" name="Freeform 297"/>
                    <p:cNvSpPr/>
                    <p:nvPr/>
                  </p:nvSpPr>
                  <p:spPr>
                    <a:xfrm>
                      <a:off x="3856914" y="2293347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99" name="Freeform 298"/>
                    <p:cNvSpPr/>
                    <p:nvPr/>
                  </p:nvSpPr>
                  <p:spPr>
                    <a:xfrm>
                      <a:off x="3856914" y="2333253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300" name="Freeform 299"/>
                    <p:cNvSpPr/>
                    <p:nvPr/>
                  </p:nvSpPr>
                  <p:spPr>
                    <a:xfrm>
                      <a:off x="3856914" y="2365676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301" name="Rectangle 300"/>
                    <p:cNvSpPr/>
                    <p:nvPr/>
                  </p:nvSpPr>
                  <p:spPr>
                    <a:xfrm flipH="1">
                      <a:off x="4113568" y="2098807"/>
                      <a:ext cx="0" cy="281833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" lastClr="FFFFFF"/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p:grpSp>
              <p:sp>
                <p:nvSpPr>
                  <p:cNvPr id="291" name="TextBox 4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3199035" y="1893697"/>
                    <a:ext cx="460930" cy="1273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300" b="1" kern="0" dirty="0">
                        <a:solidFill>
                          <a:sysClr val="windowText" lastClr="000000"/>
                        </a:solidFill>
                      </a:rPr>
                      <a:t>TST123</a:t>
                    </a:r>
                  </a:p>
                </p:txBody>
              </p:sp>
            </p:grpSp>
          </p:grpSp>
          <p:grpSp>
            <p:nvGrpSpPr>
              <p:cNvPr id="255" name="Group 44"/>
              <p:cNvGrpSpPr>
                <a:grpSpLocks/>
              </p:cNvGrpSpPr>
              <p:nvPr/>
            </p:nvGrpSpPr>
            <p:grpSpPr bwMode="auto">
              <a:xfrm rot="1218310">
                <a:off x="1122364" y="5127627"/>
                <a:ext cx="178653" cy="660400"/>
                <a:chOff x="2543175" y="1338263"/>
                <a:chExt cx="428626" cy="1633635"/>
              </a:xfrm>
            </p:grpSpPr>
            <p:sp>
              <p:nvSpPr>
                <p:cNvPr id="272" name="Freeform 271"/>
                <p:cNvSpPr/>
                <p:nvPr/>
              </p:nvSpPr>
              <p:spPr>
                <a:xfrm>
                  <a:off x="2543175" y="1338263"/>
                  <a:ext cx="428626" cy="1633635"/>
                </a:xfrm>
                <a:custGeom>
                  <a:avLst/>
                  <a:gdLst>
                    <a:gd name="connsiteX0" fmla="*/ 0 w 228600"/>
                    <a:gd name="connsiteY0" fmla="*/ 28575 h 914400"/>
                    <a:gd name="connsiteX1" fmla="*/ 114300 w 228600"/>
                    <a:gd name="connsiteY1" fmla="*/ 57150 h 914400"/>
                    <a:gd name="connsiteX2" fmla="*/ 228600 w 228600"/>
                    <a:gd name="connsiteY2" fmla="*/ 28575 h 914400"/>
                    <a:gd name="connsiteX3" fmla="*/ 228600 w 228600"/>
                    <a:gd name="connsiteY3" fmla="*/ 885825 h 914400"/>
                    <a:gd name="connsiteX4" fmla="*/ 130629 w 228600"/>
                    <a:gd name="connsiteY4" fmla="*/ 914107 h 914400"/>
                    <a:gd name="connsiteX5" fmla="*/ 97972 w 228600"/>
                    <a:gd name="connsiteY5" fmla="*/ 914107 h 914400"/>
                    <a:gd name="connsiteX6" fmla="*/ 1 w 228600"/>
                    <a:gd name="connsiteY6" fmla="*/ 885825 h 914400"/>
                    <a:gd name="connsiteX7" fmla="*/ 0 w 228600"/>
                    <a:gd name="connsiteY7" fmla="*/ 28575 h 914400"/>
                    <a:gd name="connsiteX0" fmla="*/ 0 w 228600"/>
                    <a:gd name="connsiteY0" fmla="*/ 28575 h 914400"/>
                    <a:gd name="connsiteX1" fmla="*/ 97971 w 228600"/>
                    <a:gd name="connsiteY1" fmla="*/ 293 h 914400"/>
                    <a:gd name="connsiteX2" fmla="*/ 130628 w 228600"/>
                    <a:gd name="connsiteY2" fmla="*/ 293 h 914400"/>
                    <a:gd name="connsiteX3" fmla="*/ 228599 w 228600"/>
                    <a:gd name="connsiteY3" fmla="*/ 28575 h 914400"/>
                    <a:gd name="connsiteX4" fmla="*/ 130628 w 228600"/>
                    <a:gd name="connsiteY4" fmla="*/ 56857 h 914400"/>
                    <a:gd name="connsiteX5" fmla="*/ 97971 w 228600"/>
                    <a:gd name="connsiteY5" fmla="*/ 56857 h 914400"/>
                    <a:gd name="connsiteX6" fmla="*/ 0 w 228600"/>
                    <a:gd name="connsiteY6" fmla="*/ 28575 h 914400"/>
                    <a:gd name="connsiteX0" fmla="*/ 228600 w 228600"/>
                    <a:gd name="connsiteY0" fmla="*/ 28575 h 914400"/>
                    <a:gd name="connsiteX1" fmla="*/ 130629 w 228600"/>
                    <a:gd name="connsiteY1" fmla="*/ 56857 h 914400"/>
                    <a:gd name="connsiteX2" fmla="*/ 97972 w 228600"/>
                    <a:gd name="connsiteY2" fmla="*/ 56857 h 914400"/>
                    <a:gd name="connsiteX3" fmla="*/ 1 w 228600"/>
                    <a:gd name="connsiteY3" fmla="*/ 28575 h 914400"/>
                    <a:gd name="connsiteX4" fmla="*/ 97972 w 228600"/>
                    <a:gd name="connsiteY4" fmla="*/ 293 h 914400"/>
                    <a:gd name="connsiteX5" fmla="*/ 130629 w 228600"/>
                    <a:gd name="connsiteY5" fmla="*/ 293 h 914400"/>
                    <a:gd name="connsiteX6" fmla="*/ 228600 w 228600"/>
                    <a:gd name="connsiteY6" fmla="*/ 28575 h 914400"/>
                    <a:gd name="connsiteX7" fmla="*/ 228600 w 228600"/>
                    <a:gd name="connsiteY7" fmla="*/ 885825 h 914400"/>
                    <a:gd name="connsiteX8" fmla="*/ 130629 w 228600"/>
                    <a:gd name="connsiteY8" fmla="*/ 914107 h 914400"/>
                    <a:gd name="connsiteX9" fmla="*/ 97972 w 228600"/>
                    <a:gd name="connsiteY9" fmla="*/ 914107 h 914400"/>
                    <a:gd name="connsiteX10" fmla="*/ 1 w 228600"/>
                    <a:gd name="connsiteY10" fmla="*/ 885825 h 914400"/>
                    <a:gd name="connsiteX11" fmla="*/ 0 w 228600"/>
                    <a:gd name="connsiteY11" fmla="*/ 28575 h 914400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14205 h 990796"/>
                    <a:gd name="connsiteX5" fmla="*/ 97973 w 228602"/>
                    <a:gd name="connsiteY5" fmla="*/ 9142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142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14205 h 990796"/>
                    <a:gd name="connsiteX5" fmla="*/ 97973 w 228602"/>
                    <a:gd name="connsiteY5" fmla="*/ 9142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904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14205 h 990796"/>
                    <a:gd name="connsiteX5" fmla="*/ 97973 w 228602"/>
                    <a:gd name="connsiteY5" fmla="*/ 9904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904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90405 h 990796"/>
                    <a:gd name="connsiteX5" fmla="*/ 97973 w 228602"/>
                    <a:gd name="connsiteY5" fmla="*/ 9904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904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8602" h="990796" stroke="0" extrusionOk="0">
                      <a:moveTo>
                        <a:pt x="1" y="28673"/>
                      </a:moveTo>
                      <a:cubicBezTo>
                        <a:pt x="1" y="44455"/>
                        <a:pt x="51175" y="57248"/>
                        <a:pt x="114301" y="57248"/>
                      </a:cubicBezTo>
                      <a:cubicBezTo>
                        <a:pt x="177427" y="57248"/>
                        <a:pt x="228601" y="44455"/>
                        <a:pt x="228601" y="28673"/>
                      </a:cubicBezTo>
                      <a:lnTo>
                        <a:pt x="228601" y="885923"/>
                      </a:lnTo>
                      <a:cubicBezTo>
                        <a:pt x="228601" y="900128"/>
                        <a:pt x="186865" y="988376"/>
                        <a:pt x="130630" y="990405"/>
                      </a:cubicBezTo>
                      <a:cubicBezTo>
                        <a:pt x="119800" y="990796"/>
                        <a:pt x="108802" y="990796"/>
                        <a:pt x="97973" y="990405"/>
                      </a:cubicBezTo>
                      <a:cubicBezTo>
                        <a:pt x="41737" y="988376"/>
                        <a:pt x="1" y="900128"/>
                        <a:pt x="2" y="885923"/>
                      </a:cubicBezTo>
                      <a:cubicBezTo>
                        <a:pt x="2" y="600173"/>
                        <a:pt x="1" y="314423"/>
                        <a:pt x="1" y="28673"/>
                      </a:cubicBezTo>
                      <a:close/>
                    </a:path>
                    <a:path w="228602" h="990796" fill="lighten" stroke="0" extrusionOk="0">
                      <a:moveTo>
                        <a:pt x="1" y="28673"/>
                      </a:moveTo>
                      <a:cubicBezTo>
                        <a:pt x="1" y="14468"/>
                        <a:pt x="41737" y="2420"/>
                        <a:pt x="97972" y="391"/>
                      </a:cubicBezTo>
                      <a:cubicBezTo>
                        <a:pt x="108802" y="0"/>
                        <a:pt x="119800" y="0"/>
                        <a:pt x="130629" y="391"/>
                      </a:cubicBezTo>
                      <a:cubicBezTo>
                        <a:pt x="186865" y="2420"/>
                        <a:pt x="228601" y="14468"/>
                        <a:pt x="228600" y="28673"/>
                      </a:cubicBezTo>
                      <a:cubicBezTo>
                        <a:pt x="228600" y="42878"/>
                        <a:pt x="186864" y="54926"/>
                        <a:pt x="130629" y="56955"/>
                      </a:cubicBezTo>
                      <a:cubicBezTo>
                        <a:pt x="119799" y="57346"/>
                        <a:pt x="108801" y="57346"/>
                        <a:pt x="97972" y="56955"/>
                      </a:cubicBezTo>
                      <a:cubicBezTo>
                        <a:pt x="41736" y="54926"/>
                        <a:pt x="0" y="42878"/>
                        <a:pt x="1" y="28673"/>
                      </a:cubicBezTo>
                      <a:close/>
                    </a:path>
                    <a:path w="228602" h="990796" fill="none" extrusionOk="0">
                      <a:moveTo>
                        <a:pt x="228601" y="28673"/>
                      </a:moveTo>
                      <a:cubicBezTo>
                        <a:pt x="228601" y="42878"/>
                        <a:pt x="186865" y="54926"/>
                        <a:pt x="130630" y="56955"/>
                      </a:cubicBezTo>
                      <a:cubicBezTo>
                        <a:pt x="119800" y="57346"/>
                        <a:pt x="108802" y="57346"/>
                        <a:pt x="97973" y="56955"/>
                      </a:cubicBezTo>
                      <a:cubicBezTo>
                        <a:pt x="41737" y="54926"/>
                        <a:pt x="1" y="42878"/>
                        <a:pt x="2" y="28673"/>
                      </a:cubicBezTo>
                      <a:cubicBezTo>
                        <a:pt x="2" y="14468"/>
                        <a:pt x="41738" y="2420"/>
                        <a:pt x="97973" y="391"/>
                      </a:cubicBezTo>
                      <a:cubicBezTo>
                        <a:pt x="108803" y="0"/>
                        <a:pt x="119801" y="0"/>
                        <a:pt x="130630" y="391"/>
                      </a:cubicBezTo>
                      <a:cubicBezTo>
                        <a:pt x="186866" y="2420"/>
                        <a:pt x="228602" y="14468"/>
                        <a:pt x="228601" y="28673"/>
                      </a:cubicBezTo>
                      <a:lnTo>
                        <a:pt x="228601" y="885923"/>
                      </a:lnTo>
                      <a:cubicBezTo>
                        <a:pt x="228601" y="900128"/>
                        <a:pt x="186865" y="988376"/>
                        <a:pt x="130630" y="990405"/>
                      </a:cubicBezTo>
                      <a:cubicBezTo>
                        <a:pt x="119800" y="990796"/>
                        <a:pt x="108802" y="990796"/>
                        <a:pt x="97973" y="990405"/>
                      </a:cubicBezTo>
                      <a:cubicBezTo>
                        <a:pt x="41737" y="988376"/>
                        <a:pt x="1" y="900128"/>
                        <a:pt x="2" y="885923"/>
                      </a:cubicBezTo>
                      <a:cubicBezTo>
                        <a:pt x="2" y="600173"/>
                        <a:pt x="1" y="314423"/>
                        <a:pt x="1" y="28673"/>
                      </a:cubicBezTo>
                    </a:path>
                  </a:pathLst>
                </a:custGeom>
                <a:solidFill>
                  <a:srgbClr val="1F497D">
                    <a:lumMod val="40000"/>
                    <a:lumOff val="60000"/>
                  </a:srgbClr>
                </a:solidFill>
                <a:ln w="12700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</a:endParaRPr>
                </a:p>
              </p:txBody>
            </p:sp>
            <p:grpSp>
              <p:nvGrpSpPr>
                <p:cNvPr id="273" name="Group 43"/>
                <p:cNvGrpSpPr>
                  <a:grpSpLocks/>
                </p:cNvGrpSpPr>
                <p:nvPr/>
              </p:nvGrpSpPr>
              <p:grpSpPr bwMode="auto">
                <a:xfrm>
                  <a:off x="2651539" y="1776736"/>
                  <a:ext cx="301003" cy="823541"/>
                  <a:chOff x="3316766" y="1726924"/>
                  <a:chExt cx="262051" cy="823541"/>
                </a:xfrm>
              </p:grpSpPr>
              <p:sp>
                <p:nvSpPr>
                  <p:cNvPr id="274" name="Freeform 273"/>
                  <p:cNvSpPr/>
                  <p:nvPr/>
                </p:nvSpPr>
                <p:spPr>
                  <a:xfrm>
                    <a:off x="3316766" y="1774799"/>
                    <a:ext cx="262051" cy="775666"/>
                  </a:xfrm>
                  <a:custGeom>
                    <a:avLst/>
                    <a:gdLst>
                      <a:gd name="connsiteX0" fmla="*/ 0 w 507206"/>
                      <a:gd name="connsiteY0" fmla="*/ 0 h 1400175"/>
                      <a:gd name="connsiteX1" fmla="*/ 507206 w 507206"/>
                      <a:gd name="connsiteY1" fmla="*/ 0 h 1400175"/>
                      <a:gd name="connsiteX2" fmla="*/ 507206 w 507206"/>
                      <a:gd name="connsiteY2" fmla="*/ 1400175 h 1400175"/>
                      <a:gd name="connsiteX3" fmla="*/ 0 w 507206"/>
                      <a:gd name="connsiteY3" fmla="*/ 1400175 h 1400175"/>
                      <a:gd name="connsiteX4" fmla="*/ 0 w 507206"/>
                      <a:gd name="connsiteY4" fmla="*/ 0 h 1400175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462087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462087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462087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397793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97805"/>
                      <a:gd name="connsiteX1" fmla="*/ 507206 w 507206"/>
                      <a:gd name="connsiteY1" fmla="*/ 0 h 1497805"/>
                      <a:gd name="connsiteX2" fmla="*/ 507206 w 507206"/>
                      <a:gd name="connsiteY2" fmla="*/ 1397793 h 1497805"/>
                      <a:gd name="connsiteX3" fmla="*/ 0 w 507206"/>
                      <a:gd name="connsiteY3" fmla="*/ 1462087 h 1497805"/>
                      <a:gd name="connsiteX4" fmla="*/ 0 w 507206"/>
                      <a:gd name="connsiteY4" fmla="*/ 61912 h 1497805"/>
                      <a:gd name="connsiteX0" fmla="*/ 0 w 507206"/>
                      <a:gd name="connsiteY0" fmla="*/ 61912 h 1497805"/>
                      <a:gd name="connsiteX1" fmla="*/ 507206 w 507206"/>
                      <a:gd name="connsiteY1" fmla="*/ 0 h 1497805"/>
                      <a:gd name="connsiteX2" fmla="*/ 507206 w 507206"/>
                      <a:gd name="connsiteY2" fmla="*/ 1397793 h 1497805"/>
                      <a:gd name="connsiteX3" fmla="*/ 0 w 507206"/>
                      <a:gd name="connsiteY3" fmla="*/ 1462087 h 1497805"/>
                      <a:gd name="connsiteX4" fmla="*/ 0 w 507206"/>
                      <a:gd name="connsiteY4" fmla="*/ 61912 h 1497805"/>
                      <a:gd name="connsiteX0" fmla="*/ 0 w 507206"/>
                      <a:gd name="connsiteY0" fmla="*/ 61912 h 1497805"/>
                      <a:gd name="connsiteX1" fmla="*/ 507206 w 507206"/>
                      <a:gd name="connsiteY1" fmla="*/ 0 h 1497805"/>
                      <a:gd name="connsiteX2" fmla="*/ 507206 w 507206"/>
                      <a:gd name="connsiteY2" fmla="*/ 1397793 h 1497805"/>
                      <a:gd name="connsiteX3" fmla="*/ 0 w 507206"/>
                      <a:gd name="connsiteY3" fmla="*/ 1462087 h 1497805"/>
                      <a:gd name="connsiteX4" fmla="*/ 0 w 507206"/>
                      <a:gd name="connsiteY4" fmla="*/ 61912 h 1497805"/>
                      <a:gd name="connsiteX0" fmla="*/ 0 w 507206"/>
                      <a:gd name="connsiteY0" fmla="*/ 61912 h 1507331"/>
                      <a:gd name="connsiteX1" fmla="*/ 507206 w 507206"/>
                      <a:gd name="connsiteY1" fmla="*/ 0 h 1507331"/>
                      <a:gd name="connsiteX2" fmla="*/ 507206 w 507206"/>
                      <a:gd name="connsiteY2" fmla="*/ 1397793 h 1507331"/>
                      <a:gd name="connsiteX3" fmla="*/ 0 w 507206"/>
                      <a:gd name="connsiteY3" fmla="*/ 1462087 h 1507331"/>
                      <a:gd name="connsiteX4" fmla="*/ 0 w 507206"/>
                      <a:gd name="connsiteY4" fmla="*/ 61912 h 1507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206" h="1507331">
                        <a:moveTo>
                          <a:pt x="0" y="61912"/>
                        </a:moveTo>
                        <a:cubicBezTo>
                          <a:pt x="171450" y="96044"/>
                          <a:pt x="442912" y="77787"/>
                          <a:pt x="507206" y="0"/>
                        </a:cubicBezTo>
                        <a:lnTo>
                          <a:pt x="507206" y="1397793"/>
                        </a:lnTo>
                        <a:cubicBezTo>
                          <a:pt x="419100" y="1497805"/>
                          <a:pt x="164307" y="1507331"/>
                          <a:pt x="0" y="1462087"/>
                        </a:cubicBezTo>
                        <a:lnTo>
                          <a:pt x="0" y="61912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grpSp>
                <p:nvGrpSpPr>
                  <p:cNvPr id="275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3348208" y="2191315"/>
                    <a:ext cx="213832" cy="304281"/>
                    <a:chOff x="3856914" y="2098807"/>
                    <a:chExt cx="256654" cy="304281"/>
                  </a:xfrm>
                </p:grpSpPr>
                <p:sp>
                  <p:nvSpPr>
                    <p:cNvPr id="277" name="Freeform 276"/>
                    <p:cNvSpPr/>
                    <p:nvPr/>
                  </p:nvSpPr>
                  <p:spPr>
                    <a:xfrm>
                      <a:off x="3856914" y="2106289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78" name="Freeform 277"/>
                    <p:cNvSpPr/>
                    <p:nvPr/>
                  </p:nvSpPr>
                  <p:spPr>
                    <a:xfrm>
                      <a:off x="3856914" y="2138713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79" name="Freeform 278"/>
                    <p:cNvSpPr/>
                    <p:nvPr/>
                  </p:nvSpPr>
                  <p:spPr>
                    <a:xfrm>
                      <a:off x="3856914" y="2183607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80" name="Freeform 279"/>
                    <p:cNvSpPr/>
                    <p:nvPr/>
                  </p:nvSpPr>
                  <p:spPr>
                    <a:xfrm>
                      <a:off x="3856914" y="2211041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81" name="Freeform 280"/>
                    <p:cNvSpPr/>
                    <p:nvPr/>
                  </p:nvSpPr>
                  <p:spPr>
                    <a:xfrm>
                      <a:off x="3856914" y="2240970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2857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82" name="Freeform 281"/>
                    <p:cNvSpPr/>
                    <p:nvPr/>
                  </p:nvSpPr>
                  <p:spPr>
                    <a:xfrm>
                      <a:off x="3856914" y="2265911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83" name="Freeform 282"/>
                    <p:cNvSpPr/>
                    <p:nvPr/>
                  </p:nvSpPr>
                  <p:spPr>
                    <a:xfrm>
                      <a:off x="3856914" y="2293347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84" name="Freeform 283"/>
                    <p:cNvSpPr/>
                    <p:nvPr/>
                  </p:nvSpPr>
                  <p:spPr>
                    <a:xfrm>
                      <a:off x="3856914" y="2333253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85" name="Freeform 284"/>
                    <p:cNvSpPr/>
                    <p:nvPr/>
                  </p:nvSpPr>
                  <p:spPr>
                    <a:xfrm>
                      <a:off x="3856914" y="2365676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86" name="Rectangle 285"/>
                    <p:cNvSpPr/>
                    <p:nvPr/>
                  </p:nvSpPr>
                  <p:spPr>
                    <a:xfrm flipH="1">
                      <a:off x="4113568" y="2098807"/>
                      <a:ext cx="0" cy="281833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" lastClr="FFFFFF"/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p:grpSp>
              <p:sp>
                <p:nvSpPr>
                  <p:cNvPr id="276" name="TextBox 4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3199036" y="1893700"/>
                    <a:ext cx="460930" cy="1273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300" b="1" kern="0" dirty="0">
                        <a:solidFill>
                          <a:sysClr val="windowText" lastClr="000000"/>
                        </a:solidFill>
                      </a:rPr>
                      <a:t>TST123</a:t>
                    </a:r>
                  </a:p>
                </p:txBody>
              </p:sp>
            </p:grpSp>
          </p:grpSp>
          <p:grpSp>
            <p:nvGrpSpPr>
              <p:cNvPr id="256" name="Group 44"/>
              <p:cNvGrpSpPr>
                <a:grpSpLocks/>
              </p:cNvGrpSpPr>
              <p:nvPr/>
            </p:nvGrpSpPr>
            <p:grpSpPr bwMode="auto">
              <a:xfrm rot="1218310">
                <a:off x="1344614" y="5127625"/>
                <a:ext cx="178653" cy="660400"/>
                <a:chOff x="2543175" y="1338263"/>
                <a:chExt cx="428626" cy="1633635"/>
              </a:xfrm>
            </p:grpSpPr>
            <p:sp>
              <p:nvSpPr>
                <p:cNvPr id="257" name="Freeform 256"/>
                <p:cNvSpPr/>
                <p:nvPr/>
              </p:nvSpPr>
              <p:spPr>
                <a:xfrm>
                  <a:off x="2543175" y="1338263"/>
                  <a:ext cx="428626" cy="1633635"/>
                </a:xfrm>
                <a:custGeom>
                  <a:avLst/>
                  <a:gdLst>
                    <a:gd name="connsiteX0" fmla="*/ 0 w 228600"/>
                    <a:gd name="connsiteY0" fmla="*/ 28575 h 914400"/>
                    <a:gd name="connsiteX1" fmla="*/ 114300 w 228600"/>
                    <a:gd name="connsiteY1" fmla="*/ 57150 h 914400"/>
                    <a:gd name="connsiteX2" fmla="*/ 228600 w 228600"/>
                    <a:gd name="connsiteY2" fmla="*/ 28575 h 914400"/>
                    <a:gd name="connsiteX3" fmla="*/ 228600 w 228600"/>
                    <a:gd name="connsiteY3" fmla="*/ 885825 h 914400"/>
                    <a:gd name="connsiteX4" fmla="*/ 130629 w 228600"/>
                    <a:gd name="connsiteY4" fmla="*/ 914107 h 914400"/>
                    <a:gd name="connsiteX5" fmla="*/ 97972 w 228600"/>
                    <a:gd name="connsiteY5" fmla="*/ 914107 h 914400"/>
                    <a:gd name="connsiteX6" fmla="*/ 1 w 228600"/>
                    <a:gd name="connsiteY6" fmla="*/ 885825 h 914400"/>
                    <a:gd name="connsiteX7" fmla="*/ 0 w 228600"/>
                    <a:gd name="connsiteY7" fmla="*/ 28575 h 914400"/>
                    <a:gd name="connsiteX0" fmla="*/ 0 w 228600"/>
                    <a:gd name="connsiteY0" fmla="*/ 28575 h 914400"/>
                    <a:gd name="connsiteX1" fmla="*/ 97971 w 228600"/>
                    <a:gd name="connsiteY1" fmla="*/ 293 h 914400"/>
                    <a:gd name="connsiteX2" fmla="*/ 130628 w 228600"/>
                    <a:gd name="connsiteY2" fmla="*/ 293 h 914400"/>
                    <a:gd name="connsiteX3" fmla="*/ 228599 w 228600"/>
                    <a:gd name="connsiteY3" fmla="*/ 28575 h 914400"/>
                    <a:gd name="connsiteX4" fmla="*/ 130628 w 228600"/>
                    <a:gd name="connsiteY4" fmla="*/ 56857 h 914400"/>
                    <a:gd name="connsiteX5" fmla="*/ 97971 w 228600"/>
                    <a:gd name="connsiteY5" fmla="*/ 56857 h 914400"/>
                    <a:gd name="connsiteX6" fmla="*/ 0 w 228600"/>
                    <a:gd name="connsiteY6" fmla="*/ 28575 h 914400"/>
                    <a:gd name="connsiteX0" fmla="*/ 228600 w 228600"/>
                    <a:gd name="connsiteY0" fmla="*/ 28575 h 914400"/>
                    <a:gd name="connsiteX1" fmla="*/ 130629 w 228600"/>
                    <a:gd name="connsiteY1" fmla="*/ 56857 h 914400"/>
                    <a:gd name="connsiteX2" fmla="*/ 97972 w 228600"/>
                    <a:gd name="connsiteY2" fmla="*/ 56857 h 914400"/>
                    <a:gd name="connsiteX3" fmla="*/ 1 w 228600"/>
                    <a:gd name="connsiteY3" fmla="*/ 28575 h 914400"/>
                    <a:gd name="connsiteX4" fmla="*/ 97972 w 228600"/>
                    <a:gd name="connsiteY4" fmla="*/ 293 h 914400"/>
                    <a:gd name="connsiteX5" fmla="*/ 130629 w 228600"/>
                    <a:gd name="connsiteY5" fmla="*/ 293 h 914400"/>
                    <a:gd name="connsiteX6" fmla="*/ 228600 w 228600"/>
                    <a:gd name="connsiteY6" fmla="*/ 28575 h 914400"/>
                    <a:gd name="connsiteX7" fmla="*/ 228600 w 228600"/>
                    <a:gd name="connsiteY7" fmla="*/ 885825 h 914400"/>
                    <a:gd name="connsiteX8" fmla="*/ 130629 w 228600"/>
                    <a:gd name="connsiteY8" fmla="*/ 914107 h 914400"/>
                    <a:gd name="connsiteX9" fmla="*/ 97972 w 228600"/>
                    <a:gd name="connsiteY9" fmla="*/ 914107 h 914400"/>
                    <a:gd name="connsiteX10" fmla="*/ 1 w 228600"/>
                    <a:gd name="connsiteY10" fmla="*/ 885825 h 914400"/>
                    <a:gd name="connsiteX11" fmla="*/ 0 w 228600"/>
                    <a:gd name="connsiteY11" fmla="*/ 28575 h 914400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14205 h 990796"/>
                    <a:gd name="connsiteX5" fmla="*/ 97973 w 228602"/>
                    <a:gd name="connsiteY5" fmla="*/ 9142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142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14205 h 990796"/>
                    <a:gd name="connsiteX5" fmla="*/ 97973 w 228602"/>
                    <a:gd name="connsiteY5" fmla="*/ 9142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904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14205 h 990796"/>
                    <a:gd name="connsiteX5" fmla="*/ 97973 w 228602"/>
                    <a:gd name="connsiteY5" fmla="*/ 9904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904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  <a:gd name="connsiteX0" fmla="*/ 1 w 228602"/>
                    <a:gd name="connsiteY0" fmla="*/ 28673 h 990796"/>
                    <a:gd name="connsiteX1" fmla="*/ 114301 w 228602"/>
                    <a:gd name="connsiteY1" fmla="*/ 57248 h 990796"/>
                    <a:gd name="connsiteX2" fmla="*/ 228601 w 228602"/>
                    <a:gd name="connsiteY2" fmla="*/ 28673 h 990796"/>
                    <a:gd name="connsiteX3" fmla="*/ 228601 w 228602"/>
                    <a:gd name="connsiteY3" fmla="*/ 885923 h 990796"/>
                    <a:gd name="connsiteX4" fmla="*/ 130630 w 228602"/>
                    <a:gd name="connsiteY4" fmla="*/ 990405 h 990796"/>
                    <a:gd name="connsiteX5" fmla="*/ 97973 w 228602"/>
                    <a:gd name="connsiteY5" fmla="*/ 990405 h 990796"/>
                    <a:gd name="connsiteX6" fmla="*/ 2 w 228602"/>
                    <a:gd name="connsiteY6" fmla="*/ 885923 h 990796"/>
                    <a:gd name="connsiteX7" fmla="*/ 1 w 228602"/>
                    <a:gd name="connsiteY7" fmla="*/ 28673 h 990796"/>
                    <a:gd name="connsiteX0" fmla="*/ 1 w 228602"/>
                    <a:gd name="connsiteY0" fmla="*/ 28673 h 990796"/>
                    <a:gd name="connsiteX1" fmla="*/ 97972 w 228602"/>
                    <a:gd name="connsiteY1" fmla="*/ 391 h 990796"/>
                    <a:gd name="connsiteX2" fmla="*/ 130629 w 228602"/>
                    <a:gd name="connsiteY2" fmla="*/ 391 h 990796"/>
                    <a:gd name="connsiteX3" fmla="*/ 228600 w 228602"/>
                    <a:gd name="connsiteY3" fmla="*/ 28673 h 990796"/>
                    <a:gd name="connsiteX4" fmla="*/ 130629 w 228602"/>
                    <a:gd name="connsiteY4" fmla="*/ 56955 h 990796"/>
                    <a:gd name="connsiteX5" fmla="*/ 97972 w 228602"/>
                    <a:gd name="connsiteY5" fmla="*/ 56955 h 990796"/>
                    <a:gd name="connsiteX6" fmla="*/ 1 w 228602"/>
                    <a:gd name="connsiteY6" fmla="*/ 28673 h 990796"/>
                    <a:gd name="connsiteX0" fmla="*/ 228601 w 228602"/>
                    <a:gd name="connsiteY0" fmla="*/ 28673 h 990796"/>
                    <a:gd name="connsiteX1" fmla="*/ 130630 w 228602"/>
                    <a:gd name="connsiteY1" fmla="*/ 56955 h 990796"/>
                    <a:gd name="connsiteX2" fmla="*/ 97973 w 228602"/>
                    <a:gd name="connsiteY2" fmla="*/ 56955 h 990796"/>
                    <a:gd name="connsiteX3" fmla="*/ 2 w 228602"/>
                    <a:gd name="connsiteY3" fmla="*/ 28673 h 990796"/>
                    <a:gd name="connsiteX4" fmla="*/ 97973 w 228602"/>
                    <a:gd name="connsiteY4" fmla="*/ 391 h 990796"/>
                    <a:gd name="connsiteX5" fmla="*/ 130630 w 228602"/>
                    <a:gd name="connsiteY5" fmla="*/ 391 h 990796"/>
                    <a:gd name="connsiteX6" fmla="*/ 228601 w 228602"/>
                    <a:gd name="connsiteY6" fmla="*/ 28673 h 990796"/>
                    <a:gd name="connsiteX7" fmla="*/ 228601 w 228602"/>
                    <a:gd name="connsiteY7" fmla="*/ 885923 h 990796"/>
                    <a:gd name="connsiteX8" fmla="*/ 130630 w 228602"/>
                    <a:gd name="connsiteY8" fmla="*/ 990405 h 990796"/>
                    <a:gd name="connsiteX9" fmla="*/ 97973 w 228602"/>
                    <a:gd name="connsiteY9" fmla="*/ 990405 h 990796"/>
                    <a:gd name="connsiteX10" fmla="*/ 2 w 228602"/>
                    <a:gd name="connsiteY10" fmla="*/ 885923 h 990796"/>
                    <a:gd name="connsiteX11" fmla="*/ 1 w 228602"/>
                    <a:gd name="connsiteY11" fmla="*/ 28673 h 990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8602" h="990796" stroke="0" extrusionOk="0">
                      <a:moveTo>
                        <a:pt x="1" y="28673"/>
                      </a:moveTo>
                      <a:cubicBezTo>
                        <a:pt x="1" y="44455"/>
                        <a:pt x="51175" y="57248"/>
                        <a:pt x="114301" y="57248"/>
                      </a:cubicBezTo>
                      <a:cubicBezTo>
                        <a:pt x="177427" y="57248"/>
                        <a:pt x="228601" y="44455"/>
                        <a:pt x="228601" y="28673"/>
                      </a:cubicBezTo>
                      <a:lnTo>
                        <a:pt x="228601" y="885923"/>
                      </a:lnTo>
                      <a:cubicBezTo>
                        <a:pt x="228601" y="900128"/>
                        <a:pt x="186865" y="988376"/>
                        <a:pt x="130630" y="990405"/>
                      </a:cubicBezTo>
                      <a:cubicBezTo>
                        <a:pt x="119800" y="990796"/>
                        <a:pt x="108802" y="990796"/>
                        <a:pt x="97973" y="990405"/>
                      </a:cubicBezTo>
                      <a:cubicBezTo>
                        <a:pt x="41737" y="988376"/>
                        <a:pt x="1" y="900128"/>
                        <a:pt x="2" y="885923"/>
                      </a:cubicBezTo>
                      <a:cubicBezTo>
                        <a:pt x="2" y="600173"/>
                        <a:pt x="1" y="314423"/>
                        <a:pt x="1" y="28673"/>
                      </a:cubicBezTo>
                      <a:close/>
                    </a:path>
                    <a:path w="228602" h="990796" fill="lighten" stroke="0" extrusionOk="0">
                      <a:moveTo>
                        <a:pt x="1" y="28673"/>
                      </a:moveTo>
                      <a:cubicBezTo>
                        <a:pt x="1" y="14468"/>
                        <a:pt x="41737" y="2420"/>
                        <a:pt x="97972" y="391"/>
                      </a:cubicBezTo>
                      <a:cubicBezTo>
                        <a:pt x="108802" y="0"/>
                        <a:pt x="119800" y="0"/>
                        <a:pt x="130629" y="391"/>
                      </a:cubicBezTo>
                      <a:cubicBezTo>
                        <a:pt x="186865" y="2420"/>
                        <a:pt x="228601" y="14468"/>
                        <a:pt x="228600" y="28673"/>
                      </a:cubicBezTo>
                      <a:cubicBezTo>
                        <a:pt x="228600" y="42878"/>
                        <a:pt x="186864" y="54926"/>
                        <a:pt x="130629" y="56955"/>
                      </a:cubicBezTo>
                      <a:cubicBezTo>
                        <a:pt x="119799" y="57346"/>
                        <a:pt x="108801" y="57346"/>
                        <a:pt x="97972" y="56955"/>
                      </a:cubicBezTo>
                      <a:cubicBezTo>
                        <a:pt x="41736" y="54926"/>
                        <a:pt x="0" y="42878"/>
                        <a:pt x="1" y="28673"/>
                      </a:cubicBezTo>
                      <a:close/>
                    </a:path>
                    <a:path w="228602" h="990796" fill="none" extrusionOk="0">
                      <a:moveTo>
                        <a:pt x="228601" y="28673"/>
                      </a:moveTo>
                      <a:cubicBezTo>
                        <a:pt x="228601" y="42878"/>
                        <a:pt x="186865" y="54926"/>
                        <a:pt x="130630" y="56955"/>
                      </a:cubicBezTo>
                      <a:cubicBezTo>
                        <a:pt x="119800" y="57346"/>
                        <a:pt x="108802" y="57346"/>
                        <a:pt x="97973" y="56955"/>
                      </a:cubicBezTo>
                      <a:cubicBezTo>
                        <a:pt x="41737" y="54926"/>
                        <a:pt x="1" y="42878"/>
                        <a:pt x="2" y="28673"/>
                      </a:cubicBezTo>
                      <a:cubicBezTo>
                        <a:pt x="2" y="14468"/>
                        <a:pt x="41738" y="2420"/>
                        <a:pt x="97973" y="391"/>
                      </a:cubicBezTo>
                      <a:cubicBezTo>
                        <a:pt x="108803" y="0"/>
                        <a:pt x="119801" y="0"/>
                        <a:pt x="130630" y="391"/>
                      </a:cubicBezTo>
                      <a:cubicBezTo>
                        <a:pt x="186866" y="2420"/>
                        <a:pt x="228602" y="14468"/>
                        <a:pt x="228601" y="28673"/>
                      </a:cubicBezTo>
                      <a:lnTo>
                        <a:pt x="228601" y="885923"/>
                      </a:lnTo>
                      <a:cubicBezTo>
                        <a:pt x="228601" y="900128"/>
                        <a:pt x="186865" y="988376"/>
                        <a:pt x="130630" y="990405"/>
                      </a:cubicBezTo>
                      <a:cubicBezTo>
                        <a:pt x="119800" y="990796"/>
                        <a:pt x="108802" y="990796"/>
                        <a:pt x="97973" y="990405"/>
                      </a:cubicBezTo>
                      <a:cubicBezTo>
                        <a:pt x="41737" y="988376"/>
                        <a:pt x="1" y="900128"/>
                        <a:pt x="2" y="885923"/>
                      </a:cubicBezTo>
                      <a:cubicBezTo>
                        <a:pt x="2" y="600173"/>
                        <a:pt x="1" y="314423"/>
                        <a:pt x="1" y="28673"/>
                      </a:cubicBezTo>
                    </a:path>
                  </a:pathLst>
                </a:custGeom>
                <a:solidFill>
                  <a:srgbClr val="1F497D">
                    <a:lumMod val="40000"/>
                    <a:lumOff val="60000"/>
                  </a:srgbClr>
                </a:solidFill>
                <a:ln w="12700" cap="flat" cmpd="sng" algn="ctr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</a:endParaRPr>
                </a:p>
              </p:txBody>
            </p:sp>
            <p:grpSp>
              <p:nvGrpSpPr>
                <p:cNvPr id="258" name="Group 43"/>
                <p:cNvGrpSpPr>
                  <a:grpSpLocks/>
                </p:cNvGrpSpPr>
                <p:nvPr/>
              </p:nvGrpSpPr>
              <p:grpSpPr bwMode="auto">
                <a:xfrm>
                  <a:off x="2651539" y="1776740"/>
                  <a:ext cx="301003" cy="823537"/>
                  <a:chOff x="3316766" y="1726928"/>
                  <a:chExt cx="262051" cy="823537"/>
                </a:xfrm>
              </p:grpSpPr>
              <p:sp>
                <p:nvSpPr>
                  <p:cNvPr id="259" name="Freeform 258"/>
                  <p:cNvSpPr/>
                  <p:nvPr/>
                </p:nvSpPr>
                <p:spPr>
                  <a:xfrm>
                    <a:off x="3316766" y="1774799"/>
                    <a:ext cx="262051" cy="775666"/>
                  </a:xfrm>
                  <a:custGeom>
                    <a:avLst/>
                    <a:gdLst>
                      <a:gd name="connsiteX0" fmla="*/ 0 w 507206"/>
                      <a:gd name="connsiteY0" fmla="*/ 0 h 1400175"/>
                      <a:gd name="connsiteX1" fmla="*/ 507206 w 507206"/>
                      <a:gd name="connsiteY1" fmla="*/ 0 h 1400175"/>
                      <a:gd name="connsiteX2" fmla="*/ 507206 w 507206"/>
                      <a:gd name="connsiteY2" fmla="*/ 1400175 h 1400175"/>
                      <a:gd name="connsiteX3" fmla="*/ 0 w 507206"/>
                      <a:gd name="connsiteY3" fmla="*/ 1400175 h 1400175"/>
                      <a:gd name="connsiteX4" fmla="*/ 0 w 507206"/>
                      <a:gd name="connsiteY4" fmla="*/ 0 h 1400175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462087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462087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462087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62087"/>
                      <a:gd name="connsiteX1" fmla="*/ 507206 w 507206"/>
                      <a:gd name="connsiteY1" fmla="*/ 0 h 1462087"/>
                      <a:gd name="connsiteX2" fmla="*/ 507206 w 507206"/>
                      <a:gd name="connsiteY2" fmla="*/ 1397793 h 1462087"/>
                      <a:gd name="connsiteX3" fmla="*/ 0 w 507206"/>
                      <a:gd name="connsiteY3" fmla="*/ 1462087 h 1462087"/>
                      <a:gd name="connsiteX4" fmla="*/ 0 w 507206"/>
                      <a:gd name="connsiteY4" fmla="*/ 61912 h 1462087"/>
                      <a:gd name="connsiteX0" fmla="*/ 0 w 507206"/>
                      <a:gd name="connsiteY0" fmla="*/ 61912 h 1497805"/>
                      <a:gd name="connsiteX1" fmla="*/ 507206 w 507206"/>
                      <a:gd name="connsiteY1" fmla="*/ 0 h 1497805"/>
                      <a:gd name="connsiteX2" fmla="*/ 507206 w 507206"/>
                      <a:gd name="connsiteY2" fmla="*/ 1397793 h 1497805"/>
                      <a:gd name="connsiteX3" fmla="*/ 0 w 507206"/>
                      <a:gd name="connsiteY3" fmla="*/ 1462087 h 1497805"/>
                      <a:gd name="connsiteX4" fmla="*/ 0 w 507206"/>
                      <a:gd name="connsiteY4" fmla="*/ 61912 h 1497805"/>
                      <a:gd name="connsiteX0" fmla="*/ 0 w 507206"/>
                      <a:gd name="connsiteY0" fmla="*/ 61912 h 1497805"/>
                      <a:gd name="connsiteX1" fmla="*/ 507206 w 507206"/>
                      <a:gd name="connsiteY1" fmla="*/ 0 h 1497805"/>
                      <a:gd name="connsiteX2" fmla="*/ 507206 w 507206"/>
                      <a:gd name="connsiteY2" fmla="*/ 1397793 h 1497805"/>
                      <a:gd name="connsiteX3" fmla="*/ 0 w 507206"/>
                      <a:gd name="connsiteY3" fmla="*/ 1462087 h 1497805"/>
                      <a:gd name="connsiteX4" fmla="*/ 0 w 507206"/>
                      <a:gd name="connsiteY4" fmla="*/ 61912 h 1497805"/>
                      <a:gd name="connsiteX0" fmla="*/ 0 w 507206"/>
                      <a:gd name="connsiteY0" fmla="*/ 61912 h 1497805"/>
                      <a:gd name="connsiteX1" fmla="*/ 507206 w 507206"/>
                      <a:gd name="connsiteY1" fmla="*/ 0 h 1497805"/>
                      <a:gd name="connsiteX2" fmla="*/ 507206 w 507206"/>
                      <a:gd name="connsiteY2" fmla="*/ 1397793 h 1497805"/>
                      <a:gd name="connsiteX3" fmla="*/ 0 w 507206"/>
                      <a:gd name="connsiteY3" fmla="*/ 1462087 h 1497805"/>
                      <a:gd name="connsiteX4" fmla="*/ 0 w 507206"/>
                      <a:gd name="connsiteY4" fmla="*/ 61912 h 1497805"/>
                      <a:gd name="connsiteX0" fmla="*/ 0 w 507206"/>
                      <a:gd name="connsiteY0" fmla="*/ 61912 h 1507331"/>
                      <a:gd name="connsiteX1" fmla="*/ 507206 w 507206"/>
                      <a:gd name="connsiteY1" fmla="*/ 0 h 1507331"/>
                      <a:gd name="connsiteX2" fmla="*/ 507206 w 507206"/>
                      <a:gd name="connsiteY2" fmla="*/ 1397793 h 1507331"/>
                      <a:gd name="connsiteX3" fmla="*/ 0 w 507206"/>
                      <a:gd name="connsiteY3" fmla="*/ 1462087 h 1507331"/>
                      <a:gd name="connsiteX4" fmla="*/ 0 w 507206"/>
                      <a:gd name="connsiteY4" fmla="*/ 61912 h 1507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206" h="1507331">
                        <a:moveTo>
                          <a:pt x="0" y="61912"/>
                        </a:moveTo>
                        <a:cubicBezTo>
                          <a:pt x="171450" y="96044"/>
                          <a:pt x="442912" y="77787"/>
                          <a:pt x="507206" y="0"/>
                        </a:cubicBezTo>
                        <a:lnTo>
                          <a:pt x="507206" y="1397793"/>
                        </a:lnTo>
                        <a:cubicBezTo>
                          <a:pt x="419100" y="1497805"/>
                          <a:pt x="164307" y="1507331"/>
                          <a:pt x="0" y="1462087"/>
                        </a:cubicBezTo>
                        <a:lnTo>
                          <a:pt x="0" y="61912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grpSp>
                <p:nvGrpSpPr>
                  <p:cNvPr id="260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3348208" y="2191315"/>
                    <a:ext cx="213832" cy="304281"/>
                    <a:chOff x="3856914" y="2098807"/>
                    <a:chExt cx="256654" cy="304281"/>
                  </a:xfrm>
                </p:grpSpPr>
                <p:sp>
                  <p:nvSpPr>
                    <p:cNvPr id="262" name="Freeform 261"/>
                    <p:cNvSpPr/>
                    <p:nvPr/>
                  </p:nvSpPr>
                  <p:spPr>
                    <a:xfrm>
                      <a:off x="3856914" y="2106289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63" name="Freeform 262"/>
                    <p:cNvSpPr/>
                    <p:nvPr/>
                  </p:nvSpPr>
                  <p:spPr>
                    <a:xfrm>
                      <a:off x="3856914" y="2138713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64" name="Freeform 263"/>
                    <p:cNvSpPr/>
                    <p:nvPr/>
                  </p:nvSpPr>
                  <p:spPr>
                    <a:xfrm>
                      <a:off x="3856914" y="2183607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65" name="Freeform 264"/>
                    <p:cNvSpPr/>
                    <p:nvPr/>
                  </p:nvSpPr>
                  <p:spPr>
                    <a:xfrm>
                      <a:off x="3856914" y="2211041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66" name="Freeform 265"/>
                    <p:cNvSpPr/>
                    <p:nvPr/>
                  </p:nvSpPr>
                  <p:spPr>
                    <a:xfrm>
                      <a:off x="3856914" y="2240970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2857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67" name="Freeform 266"/>
                    <p:cNvSpPr/>
                    <p:nvPr/>
                  </p:nvSpPr>
                  <p:spPr>
                    <a:xfrm>
                      <a:off x="3856914" y="2265911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68" name="Freeform 267"/>
                    <p:cNvSpPr/>
                    <p:nvPr/>
                  </p:nvSpPr>
                  <p:spPr>
                    <a:xfrm>
                      <a:off x="3856914" y="2293347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69" name="Freeform 268"/>
                    <p:cNvSpPr/>
                    <p:nvPr/>
                  </p:nvSpPr>
                  <p:spPr>
                    <a:xfrm>
                      <a:off x="3856914" y="2333253"/>
                      <a:ext cx="254137" cy="37411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381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70" name="Freeform 269"/>
                    <p:cNvSpPr/>
                    <p:nvPr/>
                  </p:nvSpPr>
                  <p:spPr>
                    <a:xfrm>
                      <a:off x="3856914" y="2365676"/>
                      <a:ext cx="254137" cy="37412"/>
                    </a:xfrm>
                    <a:custGeom>
                      <a:avLst/>
                      <a:gdLst>
                        <a:gd name="connsiteX0" fmla="*/ 0 w 330892"/>
                        <a:gd name="connsiteY0" fmla="*/ 35580 h 41510"/>
                        <a:gd name="connsiteX1" fmla="*/ 96065 w 330892"/>
                        <a:gd name="connsiteY1" fmla="*/ 39138 h 41510"/>
                        <a:gd name="connsiteX2" fmla="*/ 177899 w 330892"/>
                        <a:gd name="connsiteY2" fmla="*/ 39138 h 41510"/>
                        <a:gd name="connsiteX3" fmla="*/ 273964 w 330892"/>
                        <a:gd name="connsiteY3" fmla="*/ 24906 h 41510"/>
                        <a:gd name="connsiteX4" fmla="*/ 330892 w 330892"/>
                        <a:gd name="connsiteY4" fmla="*/ 0 h 4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892" h="41510">
                          <a:moveTo>
                            <a:pt x="0" y="35580"/>
                          </a:moveTo>
                          <a:lnTo>
                            <a:pt x="96065" y="39138"/>
                          </a:lnTo>
                          <a:cubicBezTo>
                            <a:pt x="125715" y="39731"/>
                            <a:pt x="148249" y="41510"/>
                            <a:pt x="177899" y="39138"/>
                          </a:cubicBezTo>
                          <a:cubicBezTo>
                            <a:pt x="207549" y="36766"/>
                            <a:pt x="248465" y="31429"/>
                            <a:pt x="273964" y="24906"/>
                          </a:cubicBezTo>
                          <a:cubicBezTo>
                            <a:pt x="299463" y="18383"/>
                            <a:pt x="315177" y="9191"/>
                            <a:pt x="330892" y="0"/>
                          </a:cubicBezTo>
                        </a:path>
                      </a:pathLst>
                    </a:custGeom>
                    <a:noFill/>
                    <a:ln w="9525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71" name="Rectangle 270"/>
                    <p:cNvSpPr/>
                    <p:nvPr/>
                  </p:nvSpPr>
                  <p:spPr>
                    <a:xfrm flipH="1">
                      <a:off x="4113568" y="2098807"/>
                      <a:ext cx="0" cy="281833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9050" cap="flat" cmpd="sng" algn="ctr">
                      <a:solidFill>
                        <a:sysClr val="window" lastClr="FFFFFF"/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p:grpSp>
              <p:sp>
                <p:nvSpPr>
                  <p:cNvPr id="261" name="TextBox 4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3199036" y="1893705"/>
                    <a:ext cx="460931" cy="1273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300" b="1" kern="0" dirty="0">
                        <a:solidFill>
                          <a:sysClr val="windowText" lastClr="000000"/>
                        </a:solidFill>
                      </a:rPr>
                      <a:t>TST123</a:t>
                    </a:r>
                  </a:p>
                </p:txBody>
              </p:sp>
            </p:grpSp>
          </p:grpSp>
        </p:grpSp>
        <p:sp>
          <p:nvSpPr>
            <p:cNvPr id="304" name="Rectangle 303"/>
            <p:cNvSpPr/>
            <p:nvPr/>
          </p:nvSpPr>
          <p:spPr>
            <a:xfrm>
              <a:off x="1450011" y="1407260"/>
              <a:ext cx="1882390" cy="562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en-US" sz="1600" kern="0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Specimens from consented patients</a:t>
              </a:r>
            </a:p>
          </p:txBody>
        </p:sp>
        <p:sp>
          <p:nvSpPr>
            <p:cNvPr id="308" name="Text Box 21"/>
            <p:cNvSpPr txBox="1">
              <a:spLocks noChangeArrowheads="1"/>
            </p:cNvSpPr>
            <p:nvPr/>
          </p:nvSpPr>
          <p:spPr bwMode="auto">
            <a:xfrm>
              <a:off x="7106554" y="5230910"/>
              <a:ext cx="1664409" cy="256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lvl="0" indent="0" algn="ctr" defTabSz="914400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dirty="0" smtClean="0"/>
                <a:t>i2b2 mart &amp; client</a:t>
              </a:r>
              <a:endParaRPr lang="en-US" dirty="0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5415653" y="2767436"/>
              <a:ext cx="1194115" cy="869342"/>
              <a:chOff x="1791890" y="2834639"/>
              <a:chExt cx="1194115" cy="869342"/>
            </a:xfrm>
          </p:grpSpPr>
          <p:pic>
            <p:nvPicPr>
              <p:cNvPr id="309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8194" y="2834639"/>
                <a:ext cx="955406" cy="60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11" name="Text Box 21"/>
              <p:cNvSpPr txBox="1">
                <a:spLocks noChangeArrowheads="1"/>
              </p:cNvSpPr>
              <p:nvPr/>
            </p:nvSpPr>
            <p:spPr bwMode="auto">
              <a:xfrm>
                <a:off x="1791890" y="3447949"/>
                <a:ext cx="1194115" cy="256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R="0" lvl="0" indent="0" algn="ctr"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 kumimoji="0" sz="1600" b="0" i="0" u="none" strike="noStrike" kern="0" cap="none" spc="0" normalizeH="0" baseline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defRPr>
                </a:lvl1pPr>
              </a:lstStyle>
              <a:p>
                <a:r>
                  <a:rPr lang="en-US" sz="1400" dirty="0" smtClean="0"/>
                  <a:t>OBIB/ICO</a:t>
                </a:r>
                <a:endParaRPr lang="en-US" sz="1400" dirty="0"/>
              </a:p>
            </p:txBody>
          </p:sp>
        </p:grpSp>
        <p:sp>
          <p:nvSpPr>
            <p:cNvPr id="313" name="Right Arrow 312"/>
            <p:cNvSpPr/>
            <p:nvPr/>
          </p:nvSpPr>
          <p:spPr>
            <a:xfrm>
              <a:off x="4074336" y="4603817"/>
              <a:ext cx="634414" cy="27866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6" name="Can 315"/>
            <p:cNvSpPr/>
            <p:nvPr/>
          </p:nvSpPr>
          <p:spPr>
            <a:xfrm>
              <a:off x="2116725" y="2372200"/>
              <a:ext cx="1180387" cy="1076395"/>
            </a:xfrm>
            <a:prstGeom prst="can">
              <a:avLst>
                <a:gd name="adj" fmla="val 26705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Biobank </a:t>
              </a:r>
              <a:r>
                <a:rPr lang="en-US" kern="0" dirty="0" smtClean="0">
                  <a:solidFill>
                    <a:sysClr val="windowText" lastClr="000000"/>
                  </a:solidFill>
                </a:rPr>
                <a:t>system (TMX)</a:t>
              </a:r>
              <a:endParaRPr lang="en-US" kern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 flipV="1">
              <a:off x="1169524" y="3254431"/>
              <a:ext cx="859617" cy="4488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>
              <a:off x="6517362" y="3508762"/>
              <a:ext cx="589192" cy="63393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an 69"/>
            <p:cNvSpPr/>
            <p:nvPr/>
          </p:nvSpPr>
          <p:spPr>
            <a:xfrm>
              <a:off x="1919511" y="4955289"/>
              <a:ext cx="1401705" cy="1306492"/>
            </a:xfrm>
            <a:prstGeom prst="can">
              <a:avLst>
                <a:gd name="adj" fmla="val 26705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r>
                <a:rPr lang="en-US" kern="0" dirty="0" smtClean="0">
                  <a:solidFill>
                    <a:sysClr val="windowText" lastClr="000000"/>
                  </a:solidFill>
                </a:rPr>
                <a:t>EHR source systems</a:t>
              </a:r>
              <a:endParaRPr 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76073" y="2910397"/>
              <a:ext cx="123700" cy="27714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65359" y="2910397"/>
              <a:ext cx="634414" cy="1150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65359" y="5566773"/>
              <a:ext cx="634414" cy="1150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2140828" y="3857794"/>
              <a:ext cx="1180387" cy="947848"/>
            </a:xfrm>
            <a:prstGeom prst="can">
              <a:avLst>
                <a:gd name="adj" fmla="val 26705"/>
              </a:avLst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r>
                <a:rPr lang="en-US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REDCap consent data</a:t>
              </a:r>
              <a:endParaRPr lang="en-US" kern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465359" y="4347342"/>
              <a:ext cx="634414" cy="1150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329048" y="2951549"/>
              <a:ext cx="1194115" cy="1290994"/>
              <a:chOff x="1791890" y="2834639"/>
              <a:chExt cx="1194115" cy="1297222"/>
            </a:xfrm>
          </p:grpSpPr>
          <p:pic>
            <p:nvPicPr>
              <p:cNvPr id="9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8194" y="2834639"/>
                <a:ext cx="955406" cy="608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3" name="Text Box 21"/>
              <p:cNvSpPr txBox="1">
                <a:spLocks noChangeArrowheads="1"/>
              </p:cNvSpPr>
              <p:nvPr/>
            </p:nvSpPr>
            <p:spPr bwMode="auto">
              <a:xfrm>
                <a:off x="1791890" y="3493889"/>
                <a:ext cx="1194115" cy="6379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R="0" lvl="0" indent="0" algn="ctr"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 kumimoji="0" sz="1600" b="0" i="0" u="none" strike="noStrike" kern="0" cap="none" spc="0" normalizeH="0" baseline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defRPr>
                </a:lvl1pPr>
              </a:lstStyle>
              <a:p>
                <a:r>
                  <a:rPr lang="en-US" sz="1400" dirty="0" smtClean="0"/>
                  <a:t>OBIB</a:t>
                </a:r>
              </a:p>
              <a:p>
                <a:r>
                  <a:rPr lang="en-US" sz="1400" dirty="0" smtClean="0"/>
                  <a:t>ICO</a:t>
                </a:r>
                <a:endParaRPr lang="en-US" sz="1400" dirty="0"/>
              </a:p>
            </p:txBody>
          </p:sp>
        </p:grpSp>
        <p:cxnSp>
          <p:nvCxnSpPr>
            <p:cNvPr id="96" name="Straight Arrow Connector 95"/>
            <p:cNvCxnSpPr/>
            <p:nvPr/>
          </p:nvCxnSpPr>
          <p:spPr>
            <a:xfrm>
              <a:off x="1169524" y="4033686"/>
              <a:ext cx="859617" cy="29803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ight Arrow 104"/>
            <p:cNvSpPr/>
            <p:nvPr/>
          </p:nvSpPr>
          <p:spPr>
            <a:xfrm rot="2498085">
              <a:off x="1420160" y="2136898"/>
              <a:ext cx="701756" cy="2166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 Box 21"/>
            <p:cNvSpPr txBox="1">
              <a:spLocks noChangeArrowheads="1"/>
            </p:cNvSpPr>
            <p:nvPr/>
          </p:nvSpPr>
          <p:spPr bwMode="auto">
            <a:xfrm>
              <a:off x="4099773" y="4404869"/>
              <a:ext cx="507863" cy="256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lvl="0" indent="0" algn="ctr" defTabSz="914400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dirty="0" smtClean="0"/>
                <a:t>ETL</a:t>
              </a:r>
              <a:endParaRPr lang="en-US" dirty="0"/>
            </a:p>
          </p:txBody>
        </p:sp>
        <p:sp>
          <p:nvSpPr>
            <p:cNvPr id="110" name="Text Box 21"/>
            <p:cNvSpPr txBox="1">
              <a:spLocks noChangeArrowheads="1"/>
            </p:cNvSpPr>
            <p:nvPr/>
          </p:nvSpPr>
          <p:spPr bwMode="auto">
            <a:xfrm>
              <a:off x="6263431" y="4416294"/>
              <a:ext cx="507863" cy="256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lvl="0" indent="0" algn="ctr" defTabSz="914400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dirty="0" smtClean="0"/>
                <a:t>ETL</a:t>
              </a:r>
              <a:endParaRPr lang="en-US" dirty="0"/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flipH="1">
              <a:off x="4205300" y="3509683"/>
              <a:ext cx="1265217" cy="0"/>
            </a:xfrm>
            <a:prstGeom prst="straightConnector1">
              <a:avLst/>
            </a:prstGeom>
            <a:ln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ight Arrow 121"/>
            <p:cNvSpPr/>
            <p:nvPr/>
          </p:nvSpPr>
          <p:spPr>
            <a:xfrm rot="5400000">
              <a:off x="2527028" y="3612780"/>
              <a:ext cx="407985" cy="17348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3" name="Text Box 21"/>
            <p:cNvSpPr txBox="1">
              <a:spLocks noChangeArrowheads="1"/>
            </p:cNvSpPr>
            <p:nvPr/>
          </p:nvSpPr>
          <p:spPr bwMode="auto">
            <a:xfrm>
              <a:off x="1818927" y="3571152"/>
              <a:ext cx="1412890" cy="256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R="0" lvl="0" indent="0" algn="ctr" defTabSz="914400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400" dirty="0" smtClean="0"/>
                <a:t>REDCap  API</a:t>
              </a:r>
              <a:endParaRPr lang="en-US" sz="1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42313" cy="98181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Biobank and Consent Ontologies (OBIB/ICO) </a:t>
            </a:r>
            <a:r>
              <a:rPr lang="en-US" sz="2800" dirty="0"/>
              <a:t>Use </a:t>
            </a:r>
            <a:r>
              <a:rPr lang="en-US" sz="2800" dirty="0" smtClean="0"/>
              <a:t>Cases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503220" y="6441551"/>
            <a:ext cx="5520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Presented at: </a:t>
            </a:r>
            <a:r>
              <a:rPr lang="en-US" sz="1600" dirty="0" smtClean="0"/>
              <a:t>AMIA 2017 </a:t>
            </a:r>
            <a:r>
              <a:rPr lang="en-US" sz="1600" dirty="0"/>
              <a:t>Joint Summits on Translational Science</a:t>
            </a:r>
          </a:p>
        </p:txBody>
      </p:sp>
    </p:spTree>
    <p:extLst>
      <p:ext uri="{BB962C8B-B14F-4D97-AF65-F5344CB8AC3E}">
        <p14:creationId xmlns:p14="http://schemas.microsoft.com/office/powerpoint/2010/main" val="13388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1259"/>
          </a:xfrm>
        </p:spPr>
        <p:txBody>
          <a:bodyPr/>
          <a:lstStyle/>
          <a:p>
            <a:r>
              <a:rPr lang="en-US" dirty="0" smtClean="0"/>
              <a:t>Microbiome Related 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0629"/>
            <a:ext cx="7886700" cy="4766334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b="1" i="1" dirty="0" err="1" smtClean="0"/>
              <a:t>MicrO</a:t>
            </a:r>
            <a:r>
              <a:rPr lang="en-US" dirty="0"/>
              <a:t>: Ontology of Prokaryotic Phenotypic and Metabolic </a:t>
            </a:r>
            <a:r>
              <a:rPr lang="en-US" dirty="0" smtClean="0"/>
              <a:t>Characters, </a:t>
            </a:r>
            <a:r>
              <a:rPr lang="en-US" dirty="0"/>
              <a:t>published last </a:t>
            </a:r>
            <a:r>
              <a:rPr lang="en-US" dirty="0" smtClean="0"/>
              <a:t>year. 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://github.com/carrineblank/MicrO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b="1" i="1" dirty="0" smtClean="0"/>
              <a:t>MEOWL</a:t>
            </a:r>
            <a:r>
              <a:rPr lang="en-US" dirty="0"/>
              <a:t>: </a:t>
            </a:r>
            <a:r>
              <a:rPr lang="en-US" dirty="0" smtClean="0"/>
              <a:t>Microbial </a:t>
            </a:r>
            <a:r>
              <a:rPr lang="en-US" dirty="0"/>
              <a:t>Environments described using OWL, by Ramona L. </a:t>
            </a:r>
            <a:r>
              <a:rPr lang="en-US" dirty="0" smtClean="0"/>
              <a:t>Walls</a:t>
            </a:r>
            <a:r>
              <a:rPr lang="en-US" dirty="0"/>
              <a:t>.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github.com/hurwitzlab/meowl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b="1" i="1" dirty="0" smtClean="0"/>
              <a:t>OMP</a:t>
            </a:r>
            <a:r>
              <a:rPr lang="en-US" dirty="0" smtClean="0"/>
              <a:t>:</a:t>
            </a:r>
            <a:r>
              <a:rPr lang="en-US" b="1" i="1" dirty="0" smtClean="0"/>
              <a:t> </a:t>
            </a:r>
            <a:r>
              <a:rPr lang="en-US" dirty="0" smtClean="0"/>
              <a:t>Ontology </a:t>
            </a:r>
            <a:r>
              <a:rPr lang="en-US" dirty="0"/>
              <a:t>for Microbial </a:t>
            </a:r>
            <a:r>
              <a:rPr lang="en-US" dirty="0" smtClean="0"/>
              <a:t>Phenotypes, </a:t>
            </a:r>
            <a:r>
              <a:rPr lang="en-US" dirty="0"/>
              <a:t>Deborah A. </a:t>
            </a:r>
            <a:r>
              <a:rPr lang="en-US" dirty="0" err="1"/>
              <a:t>Siegele</a:t>
            </a:r>
            <a:r>
              <a:rPr lang="en-US" dirty="0"/>
              <a:t>, Ph.D., Texas A&amp;M </a:t>
            </a:r>
            <a:r>
              <a:rPr lang="en-US" dirty="0" smtClean="0"/>
              <a:t>University. </a:t>
            </a:r>
            <a:r>
              <a:rPr lang="en-US" dirty="0"/>
              <a:t>(</a:t>
            </a:r>
            <a:r>
              <a:rPr lang="en-US" dirty="0">
                <a:hlinkClick r:id="rId5"/>
              </a:rPr>
              <a:t>https://microbialphenotypes.org</a:t>
            </a:r>
            <a:r>
              <a:rPr lang="en-US" dirty="0" smtClean="0"/>
              <a:t>) </a:t>
            </a:r>
          </a:p>
          <a:p>
            <a:pPr marL="0" indent="0">
              <a:spcBef>
                <a:spcPts val="3000"/>
              </a:spcBef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44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1183</Words>
  <Application>Microsoft Office PowerPoint</Application>
  <PresentationFormat>On-screen Show (4:3)</PresentationFormat>
  <Paragraphs>154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Multi-Institutional Collaboration</vt:lpstr>
      <vt:lpstr>CTS Ontology Workshop 2015 http://ncorwiki.buffalo.edu/index.php/CTS_Ontology_Workshop_2015 </vt:lpstr>
      <vt:lpstr>What is an Ontology (in Computer Science)</vt:lpstr>
      <vt:lpstr>Linked Data – http://linkeddata.org/   http://lod-cloud.net/  Video: Tim Berners-Lee's Linked Data talk from TED2009 (http://www.ted.com/talks/tim_berners_lee_on_the_next_web)   </vt:lpstr>
      <vt:lpstr>Ontology Repositories for Life Sciences</vt:lpstr>
      <vt:lpstr>Role in Biomedical Research (examples)</vt:lpstr>
      <vt:lpstr>Biobank and Consent Ontologies (OBIB/ICO) Use Cases</vt:lpstr>
      <vt:lpstr>Microbiome Related Ontologies</vt:lpstr>
      <vt:lpstr>Microbial Taxonomy</vt:lpstr>
      <vt:lpstr>However…</vt:lpstr>
      <vt:lpstr>Reproducibility: MIGS  MIMARKS/MIxS  OHMI</vt:lpstr>
      <vt:lpstr>OHMI Use Cases</vt:lpstr>
      <vt:lpstr>Progress</vt:lpstr>
      <vt:lpstr>Next Steps</vt:lpstr>
      <vt:lpstr>OHMI Distribution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Ontology for Host-Microbiome Interactions</dc:title>
  <dc:creator>Jihad Obeid</dc:creator>
  <cp:lastModifiedBy>Jihad Obeid</cp:lastModifiedBy>
  <cp:revision>68</cp:revision>
  <dcterms:created xsi:type="dcterms:W3CDTF">2017-04-26T19:30:11Z</dcterms:created>
  <dcterms:modified xsi:type="dcterms:W3CDTF">2017-06-08T12:27:04Z</dcterms:modified>
</cp:coreProperties>
</file>